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61" r:id="rId6"/>
    <p:sldId id="259" r:id="rId7"/>
    <p:sldId id="260" r:id="rId8"/>
    <p:sldId id="262" r:id="rId9"/>
    <p:sldId id="271" r:id="rId10"/>
    <p:sldId id="276" r:id="rId11"/>
    <p:sldId id="277" r:id="rId12"/>
    <p:sldId id="263" r:id="rId13"/>
    <p:sldId id="272" r:id="rId14"/>
    <p:sldId id="278" r:id="rId15"/>
    <p:sldId id="273" r:id="rId16"/>
    <p:sldId id="274" r:id="rId17"/>
    <p:sldId id="286" r:id="rId18"/>
    <p:sldId id="288" r:id="rId19"/>
    <p:sldId id="270" r:id="rId20"/>
    <p:sldId id="279" r:id="rId21"/>
    <p:sldId id="280" r:id="rId22"/>
    <p:sldId id="289" r:id="rId23"/>
    <p:sldId id="290" r:id="rId24"/>
    <p:sldId id="281" r:id="rId25"/>
    <p:sldId id="292" r:id="rId26"/>
    <p:sldId id="291" r:id="rId27"/>
    <p:sldId id="28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2" r:id="rId37"/>
  </p:sldIdLst>
  <p:sldSz cx="9144000" cy="5143500" type="screen16x9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00CC"/>
    <a:srgbClr val="CC00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2" autoAdjust="0"/>
  </p:normalViewPr>
  <p:slideViewPr>
    <p:cSldViewPr>
      <p:cViewPr varScale="1">
        <p:scale>
          <a:sx n="88" d="100"/>
          <a:sy n="88" d="100"/>
        </p:scale>
        <p:origin x="78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8708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3372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5539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7611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6600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29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89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9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5499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1711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8203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05922-36D5-4F5A-92C0-08C0EA0989DF}" type="datetimeFigureOut">
              <a:rPr lang="th-TH" smtClean="0"/>
              <a:t>09/05/61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4BF98-D4EA-4D47-8251-F9FDE22AF4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39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95536" y="1995686"/>
            <a:ext cx="7772400" cy="2088232"/>
          </a:xfrm>
        </p:spPr>
        <p:txBody>
          <a:bodyPr>
            <a:noAutofit/>
          </a:bodyPr>
          <a:lstStyle/>
          <a:p>
            <a:pPr algn="r"/>
            <a:r>
              <a:rPr lang="th-TH" sz="32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แนวทางการปฏิบัติงาน</a:t>
            </a:r>
            <a:r>
              <a:rPr lang="en-US" sz="320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2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r>
              <a:rPr lang="en-US" sz="32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b="1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8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b="1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สำนักมาตรฐานการอาชีวศึกษาและวิชาชีพ</a:t>
            </a:r>
            <a:r>
              <a:rPr lang="en-US" sz="180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สำนักงานคณะกรรมการการอาชีวศึกษา กระทรวงศึกษาธิการ</a:t>
            </a:r>
            <a:endParaRPr lang="th-TH" sz="3200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รูปภาพ 3" descr="Vec0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5486"/>
            <a:ext cx="997585" cy="1644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03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กรอบการดำเนินงาน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1. กำหนดนโยบาย เป้าหมาย กรอบทิศทางและแนวปฏิบัติเกี่ยวกับการดำเนินงานของศูนย์บ่มเพาะผู้ประกอบการอาชีวศึกษาให้กับสถานศึกษา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2. กำหนดแผนการดำเนินงานและการบริหารจัดการงบประมาณ ตามกิจกรรมส่งเสริมการดำเนินงานศูนย์บ่มเพาะผู้ประกอบการอาชีวศึกษาของสถานศึกษา</a:t>
            </a:r>
          </a:p>
          <a:p>
            <a:pPr marL="0" indent="0">
              <a:buNone/>
            </a:pPr>
            <a:r>
              <a:rPr lang="th-TH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***</a:t>
            </a:r>
            <a:r>
              <a:rPr lang="en-US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ปีงบประมาณ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2561 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จัดให้ </a:t>
            </a:r>
            <a:r>
              <a:rPr lang="th-TH" sz="2400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อศจ</a:t>
            </a:r>
            <a:r>
              <a:rPr lang="th-TH" sz="2400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.ละ</a:t>
            </a:r>
            <a:r>
              <a:rPr lang="en-US" sz="2400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20,000 </a:t>
            </a:r>
            <a:r>
              <a:rPr lang="th-TH" sz="2400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บาท</a:t>
            </a:r>
          </a:p>
          <a:p>
            <a:pPr marL="0" indent="0">
              <a:buNone/>
            </a:pPr>
            <a:r>
              <a:rPr lang="th-TH" sz="24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</a:t>
            </a:r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สถานศึกษาละ</a:t>
            </a:r>
            <a:r>
              <a:rPr lang="en-US" sz="24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40,000 </a:t>
            </a:r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บาท</a:t>
            </a:r>
          </a:p>
        </p:txBody>
      </p:sp>
    </p:spTree>
    <p:extLst>
      <p:ext uri="{BB962C8B-B14F-4D97-AF65-F5344CB8AC3E}">
        <p14:creationId xmlns:p14="http://schemas.microsoft.com/office/powerpoint/2010/main" val="426123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กรอบการดำเนินงาน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3. จัดทำเอกสารแนวทางการปฏิบัติงานตามกิจกรรมส่งเสริมการดำเนินงานศูนย์บ่มเพาะผู้ประกอบการอาชีวศึกษาของสถานศึกษา และแนวทางการรายงานผลการดำเนินงานผ่านระบบออนไลน์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4. ส่งเสริม สนับสนุนการดำเนินงานของสถานศึกษาให้สามารถดำเนินงานตามภารกิจของศูนย์บ่มเพาะผู้ประกอบการอาชีวศึกษาได้สอดคล้องกับเป้าหมาย ตัวชี้วัดความสำเร็จ ได้อย่างมีประสิทธิภาพ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62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กรอบการดำเนินงาน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5. กำกับ ติดตาม และประเมินผลการดำเนินงานของสถานศึกษา ตามกิจกรรมส่งเสริมการดำเนินงานศูนย์บ่มเพาะผู้ประกอบการอาชีวศึกษาของสถานศึกษา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รูปแบบที่ 1 ติดตามโดยการรายงานผ่านระบบออนไลน์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รูปแบบที่ 2 ติดตามผลการดำเนินงานด้วยแบบสอบถาม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รูปแบบที่ 3 การประเมินผลการดำเนินงานของศูนย์บ่มเพาะผู้ประกอบการอาชีวศึกษา ของสถานศึกษาระดับสถานศึกษา ระดับอาชีวศึกษาจังหวัด ระดับภาค และระดับชาติ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9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กรอบการดำเนินงาน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6. จัดประชุมวิชาการ การดำเนินงานศูนย์บ่มเพาะผู้ประกอบการอาชีวศึกษาของสถานศึกษา ประกอบด้วย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		1) กิจกรรมเชิดชูเกียรติสถานศึกษาต้นแบบที่มีผลสัมฤทธิ์ตามวัตถุประสงค์ และเป้าหมายตามกิจกรรมส่งเสริมการดำเนินงานศูนย์บ่มเพาะผู้ประกอบการอาชีวศึกษาของสถานศึกษา</a:t>
            </a:r>
          </a:p>
          <a:p>
            <a:pPr marL="0" indent="0">
              <a:buNone/>
            </a:pP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3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กรอบการดำเนินงาน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6. จัดประชุมวิชาการ การดำเนินงานศูนย์บ่มเพาะผู้ประกอบการอาชีวศึกษาของสถานศึกษา ประกอบด้วย (ต่อ)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2) จัดนิทรรศการแสดงผลงาน นวัตกรรมเด่นของสถานศึกษาตามกิจกรรมส่งเสริมการดำเนินงานศูนย์บ่มเพาะผู้ประกอบการอาชีวศึกษาของสถานศึกษา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		3) กิจกรรมแลกเปลี่ยนเรียนรู้จากสถานศึกษาต้นแบบที่มีผลสัมฤทธิ์ตามวัตถุประสงค์ และเป้าหมาย ตามกิจกรรมส่งเสริมการดำเนินงานศูนย์บ่มเพาะผู้ประกอบการอาชีวศึกษาของสถานศึกษา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35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กรอบการดำเนินงาน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7. จัดประชุมเชิงปฏิบัติการเพื่อสรุปผลการดำเนินงานกิจกรรมส่งเสริมการดำเนินงานศูนย์บ่มเพาะผู้ประกอบการอาชีวศึกษาของสถานศึกษา และจัดทำสรุปผลการดำเนินงาน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8. รายงานผลการดำเนินงานกิจกรรมส่งเสริมการดำเนินงานศูนย์บ่มเพาะผู้ประกอบการอาชีวศึกษาของสถานศึกษา ต่อสำนักงานคณะกรรมการการอาชีวศึกษา และเผยแพร่เอกสารสรุปผลการดำเนินงาน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3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มาตรการเสริมแรง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สำนักมาตรฐานการอาชีวศึกษาและวิชาชีพ กำหนดมาตรการเสริมแรงให้กับสถานศึกษาที่สามารถดำเนินงานตามภารกิจได้อย่างมีประสิทธิภาพ โดยการจัดสรรงบประมาณเพิ่มเติม ซึ่งจะพิจารณาจากการรายงานผลการดำเนินงานตามระยะเวลาที่กำหนด และผลการประเมินการดำเนินงานศูนย์บ่มเพาะผู้ประกอบการอาชีวศึกษาของสถานศึกษา 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23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23478"/>
            <a:ext cx="47625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18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1845596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</a:t>
            </a:r>
            <a:r>
              <a:rPr lang="th-TH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บ่มเพาะผู้ประกอบการอาชีวศึกษา</a:t>
            </a:r>
            <a:endParaRPr lang="th-TH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06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th-TH" sz="2800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หลักการและเหตุผล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สำนักมาตรฐานการอาชีวศึกษาและวิชาชีพ มีการดำเนินโครงการส่งเสริมการประกอบอาชีพอิสระในกลุ่มผู้เรียนอาชีวศึกษา ซึ่งอยู่ในแผนงาน</a:t>
            </a:r>
            <a:r>
              <a:rPr lang="th-TH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บูรณา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การส่งเสริมวิสาหกิจขนาดกลางและขนาดย่อมที่มุ่งให้     องค์ความรู้ด้านธุรกิจแก่นักเรียน นักศึกษาและส่งเสริมการเป็นผู้ประกอบการแก่ผู้เรียนผ่านกระบวนการจัดการเรียนการสอน และกิจกรรมภายใต้ศูนย์บ่มเพาะผู้ประกอบการอาชีวศึกษา โดยกำหนดให้ทุกสถานศึกษาจัดตั้งศูนย์บ่มเพาะผู้ประกอบการอาชีวศึกษา 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9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82626"/>
            <a:ext cx="8229600" cy="85725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13715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เพื่อให้ผู้เกี่ยวข้องระดับสถานศึกษา อาชีวศึกษาจังหวัด อาชีวศึกษาภาค และระดับชาติ ได้ใช้เป็นแนวทางการปฏิบัติงานตามภารกิจ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แต่ในละ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ระดับ</a:t>
            </a:r>
          </a:p>
        </p:txBody>
      </p:sp>
      <p:cxnSp>
        <p:nvCxnSpPr>
          <p:cNvPr id="5" name="ตัวเชื่อมต่อตรง 4"/>
          <p:cNvCxnSpPr/>
          <p:nvPr/>
        </p:nvCxnSpPr>
        <p:spPr>
          <a:xfrm>
            <a:off x="539552" y="1131590"/>
            <a:ext cx="79208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94" y="2620929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28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th-TH" sz="2800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539552" y="1779662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	เพื่อส่งเสริม สนับสนุน และพัฒนาขีดความสามารถให้กับผู้เรียนในสถานศึกษาอาชีวศึกษา สังกัดสำนักงานคณะกรรมการการอาชีวศึกษาของรัฐบาล หรือประชาชนทั่วไปที่สนใจ ให้มีความพร้อมที่จะเริ่มประกอบธุรกิจของตนเอง หรือพัฒนาต่อยอดธุรกิจเดิม</a:t>
            </a:r>
          </a:p>
        </p:txBody>
      </p:sp>
    </p:spTree>
    <p:extLst>
      <p:ext uri="{BB962C8B-B14F-4D97-AF65-F5344CB8AC3E}">
        <p14:creationId xmlns:p14="http://schemas.microsoft.com/office/powerpoint/2010/main" val="85006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th-TH" sz="2800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400" b="1" dirty="0" smtClean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เชิงปริมาณ</a:t>
            </a: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ผู้เรียน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ที่เข้าร่วมโครงการพัฒนาศักยภาพผู้เรียนในสถานศึกษา 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มี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จำนวน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คน หรือมากกว่า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ผู้เรียน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ที่เข้าร่วม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โครงการสามารถ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ดำเนินการประกอบธุรกิจได้ 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มี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จำนวน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 หรือมากกว่า 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ผู้เรียน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ที่ผ่านการบ่มเพาะจากศูนย์บ่มเพาะผู้ประกอบการอาชีวศึกษา และสำเร็จการศึกษาแล้วสามารถเป็นเจ้าของธุรกิจใน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ปีการศึกษาที่ผ่านมา มีจำนวน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 หรือ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มากกว่า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89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th-TH" sz="2800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400" b="1" dirty="0" smtClean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เชิงปริมาณ</a:t>
            </a: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นำ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สิ่งประดิษฐ์ นวัตกรรม โครงงานวิทยาศาสตร์ โครงการธุรกิจ โครงงาน งานวิจัย ฯลฯ มาต่อยอดเชิงพาณิชย์ ด้านผลิตภัณฑ์ หรือด้านบริการ มีจำนวน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ธุรกิจ หรือมากกว่า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นำ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สิ่งประดิษฐ์ นวัตกรรม โครงงานวิทยาศาสตร์ โครงการธุรกิจ โครงงาน งานวิจัย ฯลฯ มาต่อยอดเชิงพาณิชย์ ด้านบริหารจัดการธุรกิจ มีจำนวน </a:t>
            </a:r>
            <a:r>
              <a:rPr lang="en-US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ธุรกิจ หรือมากกว่า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32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th-TH" sz="2800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24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คุณภาพ</a:t>
            </a: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สถานศึกษามี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ศูนย์บ่มเพาะผู้ประกอบการอาชีวศึกษาที่มีประสิทธิภาพ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ผู้เรียน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มีความพร้อม สามารถที่จะเริ่มประกอบธุรกิจของตนเอง หรือพัฒนาต่อยอดธุรกิจเดิม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32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th-TH" sz="2800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โครงสร้างการบริหาร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มุมมน 5"/>
          <p:cNvSpPr>
            <a:spLocks noChangeArrowheads="1"/>
          </p:cNvSpPr>
          <p:nvPr/>
        </p:nvSpPr>
        <p:spPr bwMode="auto">
          <a:xfrm>
            <a:off x="4194200" y="1451761"/>
            <a:ext cx="2849880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ประธานศูนย์บ่มเพาะผู้ประกอบการอาชีวศึกษา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(ผู้อำนวยการวิทยาลัย)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ผืนผ้ามุมมน 6"/>
          <p:cNvSpPr>
            <a:spLocks noChangeArrowheads="1"/>
          </p:cNvSpPr>
          <p:nvPr/>
        </p:nvSpPr>
        <p:spPr bwMode="auto">
          <a:xfrm>
            <a:off x="4198010" y="2235986"/>
            <a:ext cx="2849880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รองประธานศูนย์บ่มเพาะผู้ประกอบการอาชีวศึกษา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(รองผู้อำนวยการฝ่ายแผนงานและความร่วมมือ)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สี่เหลี่ยมผืนผ้ามุมมน 7"/>
          <p:cNvSpPr>
            <a:spLocks noChangeArrowheads="1"/>
          </p:cNvSpPr>
          <p:nvPr/>
        </p:nvSpPr>
        <p:spPr bwMode="auto">
          <a:xfrm>
            <a:off x="4191025" y="3007511"/>
            <a:ext cx="2849880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หัวหน้าศูนย์บ่มเพาะผู้ประกอบการอาชีวศึกษา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สี่เหลี่ยมผืนผ้ามุมมน 8"/>
          <p:cNvSpPr>
            <a:spLocks noChangeArrowheads="1"/>
          </p:cNvSpPr>
          <p:nvPr/>
        </p:nvSpPr>
        <p:spPr bwMode="auto">
          <a:xfrm>
            <a:off x="3371875" y="3777766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ฝ่ายฝึกอบรม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มุมมน 9"/>
          <p:cNvSpPr>
            <a:spLocks noChangeArrowheads="1"/>
          </p:cNvSpPr>
          <p:nvPr/>
        </p:nvSpPr>
        <p:spPr bwMode="auto">
          <a:xfrm>
            <a:off x="4514875" y="3781576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ฝ่ายบ่มเพาะ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สี่เหลี่ยมผืนผ้ามุมมน 10"/>
          <p:cNvSpPr>
            <a:spLocks noChangeArrowheads="1"/>
          </p:cNvSpPr>
          <p:nvPr/>
        </p:nvSpPr>
        <p:spPr bwMode="auto">
          <a:xfrm>
            <a:off x="5657875" y="3780941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ฝ่ายนวัตกรรม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" name="ตัวเชื่อมต่อตรง 11"/>
          <p:cNvCxnSpPr>
            <a:cxnSpLocks noChangeShapeType="1"/>
          </p:cNvCxnSpPr>
          <p:nvPr/>
        </p:nvCxnSpPr>
        <p:spPr bwMode="auto">
          <a:xfrm>
            <a:off x="3876700" y="3545991"/>
            <a:ext cx="342011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สี่เหลี่ยมผืนผ้ามุมมน 12"/>
          <p:cNvSpPr>
            <a:spLocks noChangeArrowheads="1"/>
          </p:cNvSpPr>
          <p:nvPr/>
        </p:nvSpPr>
        <p:spPr bwMode="auto">
          <a:xfrm>
            <a:off x="6793255" y="3781576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ฝ่ายธุรการ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สี่เหลี่ยมผืนผ้ามุมมน 13"/>
          <p:cNvSpPr>
            <a:spLocks noChangeArrowheads="1"/>
          </p:cNvSpPr>
          <p:nvPr/>
        </p:nvSpPr>
        <p:spPr bwMode="auto">
          <a:xfrm>
            <a:off x="4411684" y="4109236"/>
            <a:ext cx="1767208" cy="99123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ครูที่ปรึกษาธุรกิจ</a:t>
            </a: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ครูที่ปรึกษาเฉพาะด้าน </a:t>
            </a:r>
            <a:b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(ด้านบัญชี/การผลิต/</a:t>
            </a:r>
            <a:b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การตลาด/การจัดการ)</a:t>
            </a:r>
            <a:endParaRPr lang="en-US" sz="10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สี่เหลี่ยมผืนผ้ามุมมน 14"/>
          <p:cNvSpPr>
            <a:spLocks noChangeArrowheads="1"/>
          </p:cNvSpPr>
          <p:nvPr/>
        </p:nvSpPr>
        <p:spPr bwMode="auto">
          <a:xfrm>
            <a:off x="5833268" y="4109237"/>
            <a:ext cx="3058252" cy="76677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หัวหน้าแผนกวิชา</a:t>
            </a: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หัวหน้างานวิจัย</a:t>
            </a: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ครูผู้สอนโครงงาน/โครงการ/สิ่งประดิษฐ์ฯ</a:t>
            </a:r>
            <a:endParaRPr lang="en-US" sz="10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ลูกศรเชื่อมต่อแบบตรง 15"/>
          <p:cNvCxnSpPr>
            <a:cxnSpLocks noChangeShapeType="1"/>
          </p:cNvCxnSpPr>
          <p:nvPr/>
        </p:nvCxnSpPr>
        <p:spPr bwMode="auto">
          <a:xfrm>
            <a:off x="5624855" y="1995956"/>
            <a:ext cx="0" cy="24003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ลูกศรเชื่อมต่อแบบตรง 16"/>
          <p:cNvCxnSpPr>
            <a:cxnSpLocks noChangeShapeType="1"/>
          </p:cNvCxnSpPr>
          <p:nvPr/>
        </p:nvCxnSpPr>
        <p:spPr bwMode="auto">
          <a:xfrm>
            <a:off x="5624855" y="2778911"/>
            <a:ext cx="0" cy="2286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ลูกศรเชื่อมต่อแบบตรง 17"/>
          <p:cNvCxnSpPr>
            <a:cxnSpLocks noChangeShapeType="1"/>
          </p:cNvCxnSpPr>
          <p:nvPr/>
        </p:nvCxnSpPr>
        <p:spPr bwMode="auto">
          <a:xfrm>
            <a:off x="5624855" y="3297071"/>
            <a:ext cx="0" cy="24955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ลูกศรเชื่อมต่อแบบตรง 18"/>
          <p:cNvCxnSpPr>
            <a:cxnSpLocks noChangeShapeType="1"/>
          </p:cNvCxnSpPr>
          <p:nvPr/>
        </p:nvCxnSpPr>
        <p:spPr bwMode="auto">
          <a:xfrm>
            <a:off x="5050815" y="3546626"/>
            <a:ext cx="0" cy="2305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ลูกศรเชื่อมต่อแบบตรง 19"/>
          <p:cNvCxnSpPr>
            <a:cxnSpLocks noChangeShapeType="1"/>
          </p:cNvCxnSpPr>
          <p:nvPr/>
        </p:nvCxnSpPr>
        <p:spPr bwMode="auto">
          <a:xfrm>
            <a:off x="6183655" y="3546626"/>
            <a:ext cx="0" cy="2305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ลูกศรเชื่อมต่อแบบตรง 20"/>
          <p:cNvCxnSpPr>
            <a:cxnSpLocks noChangeShapeType="1"/>
          </p:cNvCxnSpPr>
          <p:nvPr/>
        </p:nvCxnSpPr>
        <p:spPr bwMode="auto">
          <a:xfrm>
            <a:off x="7308240" y="3546626"/>
            <a:ext cx="0" cy="23431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ลูกศรเชื่อมต่อแบบตรง 21"/>
          <p:cNvCxnSpPr>
            <a:cxnSpLocks noChangeShapeType="1"/>
          </p:cNvCxnSpPr>
          <p:nvPr/>
        </p:nvCxnSpPr>
        <p:spPr bwMode="auto">
          <a:xfrm>
            <a:off x="3878605" y="3546626"/>
            <a:ext cx="0" cy="2305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สี่เหลี่ยมผืนผ้ามุมมน 22"/>
          <p:cNvSpPr>
            <a:spLocks noChangeArrowheads="1"/>
          </p:cNvSpPr>
          <p:nvPr/>
        </p:nvSpPr>
        <p:spPr bwMode="auto">
          <a:xfrm>
            <a:off x="7333005" y="2892576"/>
            <a:ext cx="1042035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ที่ปรึกษาภายใน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4" name="ลูกศรเชื่อมต่อแบบตรง 23"/>
          <p:cNvCxnSpPr>
            <a:cxnSpLocks noChangeShapeType="1"/>
          </p:cNvCxnSpPr>
          <p:nvPr/>
        </p:nvCxnSpPr>
        <p:spPr bwMode="auto">
          <a:xfrm flipH="1">
            <a:off x="7046620" y="3168801"/>
            <a:ext cx="28638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สี่เหลี่ยมผืนผ้ามุมมน 24"/>
          <p:cNvSpPr>
            <a:spLocks noChangeArrowheads="1"/>
          </p:cNvSpPr>
          <p:nvPr/>
        </p:nvSpPr>
        <p:spPr bwMode="auto">
          <a:xfrm>
            <a:off x="2627784" y="2879876"/>
            <a:ext cx="1248916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ที่ปรึกษาภายนอก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6" name="ลูกศรเชื่อมต่อแบบตรง 25"/>
          <p:cNvCxnSpPr>
            <a:cxnSpLocks noChangeShapeType="1"/>
          </p:cNvCxnSpPr>
          <p:nvPr/>
        </p:nvCxnSpPr>
        <p:spPr bwMode="auto">
          <a:xfrm flipH="1">
            <a:off x="3894480" y="3161181"/>
            <a:ext cx="28638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64089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23478"/>
            <a:ext cx="47625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83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184559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br>
              <a:rPr lang="th-TH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ต่อศูนย์บ่มเพาะผู้ประกอบการอาชีวศึกษา</a:t>
            </a:r>
            <a:endParaRPr lang="th-TH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6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หลักการและเหตุผล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ถานศึกษาเป็นหน่วยปฏิบัติสำคัญในการปฏิบัติงานตามภารกิจโครงการส่งเสริมการประกอบอาชีพอิสระในกลุ่มผู้เรียนอาชีวศึกษา โดยมีผู้บริหารสถานศึกษาเป็นกำลังสำคัญในการส่งเสริมการดำเนินงานศูนย์บ่มเพาะผู้ประกอบการอาชีวศึกษาของสถานศึกษาให้เกิดผลสัมฤทธิ์บรรลุตามวัตถุประสงค์ เป้าหมาย และตัวชี้วัดความสำเร็จ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89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เพื่อให้ผู้บริหารสถานศึกษามีความรู้ ความเข้าใจ เกี่ยวกับแนวทางในการบริหารจัดการศูนย์บ่มเพาะผู้ประกอบการอาชีวศึกษา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78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	เพื่อให้การดำเนินงานตามภารกิจของศูนย์บ่มเพาะผู้ประกอบการอาชีวศึกษา ได้บรรลุตามวัตถุประสงค์และเป้าหมายที่กำหนดไว้ ผู้บริหารสถานศึกษาจึงควรให้ความสำคัญและศึกษาภารกิจของศูนย์บ่มเพาะผู้ประกอบการอาชีวศึกษาให้เข้าใจอย่างถ่องแท้ เพื่อประโยชน์ในการกำหนดแนวทางในการบริหารจัดการ ตลอดจนการส่งเสริม สนับสนุนการดำเนินงาน ซึ่งภารกิจของผู้บริหารสถานศึกษาที่เกี่ยวกับศูนย์    บ่มเพาะผู้ประกอบการอาชีวศึกษา มีพอสังเขป ดังนี้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53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ประเด็นการชี้แจง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752866"/>
              </p:ext>
            </p:extLst>
          </p:nvPr>
        </p:nvGraphicFramePr>
        <p:xfrm>
          <a:off x="323528" y="1347614"/>
          <a:ext cx="8784976" cy="3485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"/>
                <a:gridCol w="8280920"/>
              </a:tblGrid>
              <a:tr h="3911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ภารกิจของสำนักมาตรฐานการอาชีวศึกษาและวิชาชีพ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911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ศูนย์บ่มเพาะผู้ประกอบการอาชีวศึกษา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911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บทบาทหน้าที่ของผู้บริหาร</a:t>
                      </a: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สถานศึกษา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4108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บทบาทหน้าที่ของของหัวหน้าศูนย์บ่มเพาะผู้ประกอบการอาชีวศึกษา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911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การติดตามและรายงาน</a:t>
                      </a: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ผลการดำเนินงาน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7754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การประเมินผลการ­ดำเนินงานของศูนย์บ่มเพาะผู้ประกอบการ</a:t>
                      </a: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อาชีวศึกษา ระดับ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สถานศึกษา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7754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การประเมินผลการ­ดำเนินงานของศูนย์บ่มเพาะผู้ประกอบการ</a:t>
                      </a: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อาชีวศึกษา ระดับ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อาชีวศึกษาจังหวัด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7754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การประเมินผลการ­ดำเนินงานของศูนย์บ่มเพาะผู้ประกอบการ</a:t>
                      </a:r>
                      <a:r>
                        <a:rPr lang="th-TH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อาชีวศึกษา ระดับ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อาชีวศึกษาภาค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  <a:tr h="37754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การประเมินผลการ­ดำเนินงานของศูนย์บ่มเพาะผู้ประกอบการอาชีวศึกษา ระดับชาติ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3852" marR="63852" marT="0" marB="0">
                    <a:noFill/>
                  </a:tcPr>
                </a:tc>
              </a:tr>
            </a:tbl>
          </a:graphicData>
        </a:graphic>
      </p:graphicFrame>
      <p:cxnSp>
        <p:nvCxnSpPr>
          <p:cNvPr id="5" name="ตัวเชื่อมต่อตรง 4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23678"/>
            <a:ext cx="1577288" cy="122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08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***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เข้าใจใน</a:t>
            </a:r>
            <a:b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โครงสร้างการบริหาร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มุมมน 5"/>
          <p:cNvSpPr>
            <a:spLocks noChangeArrowheads="1"/>
          </p:cNvSpPr>
          <p:nvPr/>
        </p:nvSpPr>
        <p:spPr bwMode="auto">
          <a:xfrm>
            <a:off x="4194200" y="1451761"/>
            <a:ext cx="2849880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ประธานศูนย์บ่มเพาะผู้ประกอบการอาชีวศึกษา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(ผู้อำนวยการวิทยาลัย)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ผืนผ้ามุมมน 6"/>
          <p:cNvSpPr>
            <a:spLocks noChangeArrowheads="1"/>
          </p:cNvSpPr>
          <p:nvPr/>
        </p:nvSpPr>
        <p:spPr bwMode="auto">
          <a:xfrm>
            <a:off x="4198010" y="2235986"/>
            <a:ext cx="2849880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รองประธานศูนย์บ่มเพาะผู้ประกอบการอาชีวศึกษา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(รองผู้อำนวยการฝ่ายแผนงานและความร่วมมือ)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สี่เหลี่ยมผืนผ้ามุมมน 7"/>
          <p:cNvSpPr>
            <a:spLocks noChangeArrowheads="1"/>
          </p:cNvSpPr>
          <p:nvPr/>
        </p:nvSpPr>
        <p:spPr bwMode="auto">
          <a:xfrm>
            <a:off x="4191025" y="3007511"/>
            <a:ext cx="2849880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หัวหน้าศูนย์บ่มเพาะผู้ประกอบการอาชีวศึกษา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สี่เหลี่ยมผืนผ้ามุมมน 8"/>
          <p:cNvSpPr>
            <a:spLocks noChangeArrowheads="1"/>
          </p:cNvSpPr>
          <p:nvPr/>
        </p:nvSpPr>
        <p:spPr bwMode="auto">
          <a:xfrm>
            <a:off x="3371875" y="3777766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ฝ่ายฝึกอบรม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มุมมน 9"/>
          <p:cNvSpPr>
            <a:spLocks noChangeArrowheads="1"/>
          </p:cNvSpPr>
          <p:nvPr/>
        </p:nvSpPr>
        <p:spPr bwMode="auto">
          <a:xfrm>
            <a:off x="4514875" y="3781576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ฝ่ายบ่มเพาะ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สี่เหลี่ยมผืนผ้ามุมมน 10"/>
          <p:cNvSpPr>
            <a:spLocks noChangeArrowheads="1"/>
          </p:cNvSpPr>
          <p:nvPr/>
        </p:nvSpPr>
        <p:spPr bwMode="auto">
          <a:xfrm>
            <a:off x="5657875" y="3780941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ฝ่ายนวัตกรรม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" name="ตัวเชื่อมต่อตรง 11"/>
          <p:cNvCxnSpPr>
            <a:cxnSpLocks noChangeShapeType="1"/>
          </p:cNvCxnSpPr>
          <p:nvPr/>
        </p:nvCxnSpPr>
        <p:spPr bwMode="auto">
          <a:xfrm>
            <a:off x="3876700" y="3545991"/>
            <a:ext cx="342011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สี่เหลี่ยมผืนผ้ามุมมน 12"/>
          <p:cNvSpPr>
            <a:spLocks noChangeArrowheads="1"/>
          </p:cNvSpPr>
          <p:nvPr/>
        </p:nvSpPr>
        <p:spPr bwMode="auto">
          <a:xfrm>
            <a:off x="6793255" y="3781576"/>
            <a:ext cx="1042035" cy="28829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ฝ่ายธุรการ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สี่เหลี่ยมผืนผ้ามุมมน 13"/>
          <p:cNvSpPr>
            <a:spLocks noChangeArrowheads="1"/>
          </p:cNvSpPr>
          <p:nvPr/>
        </p:nvSpPr>
        <p:spPr bwMode="auto">
          <a:xfrm>
            <a:off x="4411684" y="4109236"/>
            <a:ext cx="1767208" cy="99123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ครูที่ปรึกษาธุรกิจ</a:t>
            </a: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ครูที่ปรึกษาเฉพาะด้าน </a:t>
            </a:r>
            <a:b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(ด้านบัญชี/การผลิต/</a:t>
            </a:r>
            <a:b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 การตลาด/การจัดการ)</a:t>
            </a:r>
            <a:endParaRPr lang="en-US" sz="10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สี่เหลี่ยมผืนผ้ามุมมน 14"/>
          <p:cNvSpPr>
            <a:spLocks noChangeArrowheads="1"/>
          </p:cNvSpPr>
          <p:nvPr/>
        </p:nvSpPr>
        <p:spPr bwMode="auto">
          <a:xfrm>
            <a:off x="5833268" y="4109237"/>
            <a:ext cx="3058252" cy="76677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หัวหน้าแผนกวิชา</a:t>
            </a: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หัวหน้างานวิจัย</a:t>
            </a: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</a:t>
            </a:r>
            <a:r>
              <a:rPr lang="th-TH" sz="1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ครูผู้สอนโครงงาน/โครงการ/สิ่งประดิษฐ์ฯ</a:t>
            </a:r>
            <a:endParaRPr lang="en-US" sz="10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ลูกศรเชื่อมต่อแบบตรง 15"/>
          <p:cNvCxnSpPr>
            <a:cxnSpLocks noChangeShapeType="1"/>
          </p:cNvCxnSpPr>
          <p:nvPr/>
        </p:nvCxnSpPr>
        <p:spPr bwMode="auto">
          <a:xfrm>
            <a:off x="5624855" y="1995956"/>
            <a:ext cx="0" cy="24003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ลูกศรเชื่อมต่อแบบตรง 16"/>
          <p:cNvCxnSpPr>
            <a:cxnSpLocks noChangeShapeType="1"/>
          </p:cNvCxnSpPr>
          <p:nvPr/>
        </p:nvCxnSpPr>
        <p:spPr bwMode="auto">
          <a:xfrm>
            <a:off x="5624855" y="2778911"/>
            <a:ext cx="0" cy="2286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ลูกศรเชื่อมต่อแบบตรง 17"/>
          <p:cNvCxnSpPr>
            <a:cxnSpLocks noChangeShapeType="1"/>
          </p:cNvCxnSpPr>
          <p:nvPr/>
        </p:nvCxnSpPr>
        <p:spPr bwMode="auto">
          <a:xfrm>
            <a:off x="5624855" y="3297071"/>
            <a:ext cx="0" cy="24955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ลูกศรเชื่อมต่อแบบตรง 18"/>
          <p:cNvCxnSpPr>
            <a:cxnSpLocks noChangeShapeType="1"/>
          </p:cNvCxnSpPr>
          <p:nvPr/>
        </p:nvCxnSpPr>
        <p:spPr bwMode="auto">
          <a:xfrm>
            <a:off x="5050815" y="3546626"/>
            <a:ext cx="0" cy="2305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ลูกศรเชื่อมต่อแบบตรง 19"/>
          <p:cNvCxnSpPr>
            <a:cxnSpLocks noChangeShapeType="1"/>
          </p:cNvCxnSpPr>
          <p:nvPr/>
        </p:nvCxnSpPr>
        <p:spPr bwMode="auto">
          <a:xfrm>
            <a:off x="6183655" y="3546626"/>
            <a:ext cx="0" cy="2305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ลูกศรเชื่อมต่อแบบตรง 20"/>
          <p:cNvCxnSpPr>
            <a:cxnSpLocks noChangeShapeType="1"/>
          </p:cNvCxnSpPr>
          <p:nvPr/>
        </p:nvCxnSpPr>
        <p:spPr bwMode="auto">
          <a:xfrm>
            <a:off x="7308240" y="3546626"/>
            <a:ext cx="0" cy="23431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ลูกศรเชื่อมต่อแบบตรง 21"/>
          <p:cNvCxnSpPr>
            <a:cxnSpLocks noChangeShapeType="1"/>
          </p:cNvCxnSpPr>
          <p:nvPr/>
        </p:nvCxnSpPr>
        <p:spPr bwMode="auto">
          <a:xfrm>
            <a:off x="3878605" y="3546626"/>
            <a:ext cx="0" cy="23050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สี่เหลี่ยมผืนผ้ามุมมน 22"/>
          <p:cNvSpPr>
            <a:spLocks noChangeArrowheads="1"/>
          </p:cNvSpPr>
          <p:nvPr/>
        </p:nvSpPr>
        <p:spPr bwMode="auto">
          <a:xfrm>
            <a:off x="7333005" y="2892576"/>
            <a:ext cx="1042035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ที่ปรึกษาภายใน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4" name="ลูกศรเชื่อมต่อแบบตรง 23"/>
          <p:cNvCxnSpPr>
            <a:cxnSpLocks noChangeShapeType="1"/>
          </p:cNvCxnSpPr>
          <p:nvPr/>
        </p:nvCxnSpPr>
        <p:spPr bwMode="auto">
          <a:xfrm flipH="1">
            <a:off x="7046620" y="3168801"/>
            <a:ext cx="28638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สี่เหลี่ยมผืนผ้ามุมมน 24"/>
          <p:cNvSpPr>
            <a:spLocks noChangeArrowheads="1"/>
          </p:cNvSpPr>
          <p:nvPr/>
        </p:nvSpPr>
        <p:spPr bwMode="auto">
          <a:xfrm>
            <a:off x="2627784" y="2879876"/>
            <a:ext cx="1248916" cy="539750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</a:t>
            </a:r>
            <a:b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ที่ปรึกษาภายนอก</a:t>
            </a:r>
            <a:endParaRPr lang="en-US" sz="1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6" name="ลูกศรเชื่อมต่อแบบตรง 25"/>
          <p:cNvCxnSpPr>
            <a:cxnSpLocks noChangeShapeType="1"/>
          </p:cNvCxnSpPr>
          <p:nvPr/>
        </p:nvCxnSpPr>
        <p:spPr bwMode="auto">
          <a:xfrm flipH="1">
            <a:off x="3894480" y="3161181"/>
            <a:ext cx="28638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59127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	1. กำหนดการพัฒนาศักยภาพผู้เรียนให้มีความรู้และทักษะการเป็นผู้ประกอบการ ไว้ในมาตรฐานการอาชีวศึกษาของสถานศึกษา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2. กำหนดการพัฒนาศักยภาพศูนย์บ่มเพาะผู้ประกอบการอาชีวศึกษาและผู้เรียน ไว้ในแผนพัฒนาสถานศึกษา 3 – 5 ปี แผนปฏิบัติการประจำปีของสถานศึกษา และแผนปฏิบัติการประจำปีของศูนย์บ่มเพาะผู้ประกอบการ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88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	3. ส่งเสริม สนับสนุน ให้ครูและบุคลากรที่เกี่ยวข้องกับภารกิจของศูนย์บ่มเพาะผู้ประกอบการอาชีวศึกษา ได้พัฒนาศักยภาพตามความจำเป็นและเหมาะสม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4. แต่งตั้งคณะกรรมการดำเนินงานศูนย์บ่มเพาะผู้ประกอบการอาชีวศึกษา คณะกรรมการนิเทศ และคณะกรรมการประเมินผลการดำเนินงานศูนย์บ่มเพาะผู้ประกอบการอาชีวศึกษาประจำปี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2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	4. ส่งเสริม สนับสนุน การบริหารจัดการศูนย์บ่มเพาะผู้ประกอบการอาชีวศึกษา ให้สามารถดำเนินงานตามภารกิจได้บรรลุตามวัตถุประสงค์และเป้าหมาย</a:t>
            </a:r>
          </a:p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 	6. นิเทศ กำกับติดตาม การดำเนินงานของศูนย์บ่มเพาะผู้ประกอบการอาชีวศึกษา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2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	7. ส่งเสริม สนับสนุน ให้ศูนย์บ่มเพาะผู้ประกอบการอาชีวศึกษาได้ดำเนินการส่งแผนธุรกิจเข้าร่วมประกวด หรือแข่งขันทักษะในโอกาสต่าง ๆ ทั้งในระดับสถานศึกษา ระดับจังหวัด ระดับภาค และระดับชาติ ที่หน่วยงานของสำนักงาน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การอาชีวศึกษา หรือหน่วยงานอื่นๆ จัด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ขึ้น</a:t>
            </a:r>
          </a:p>
        </p:txBody>
      </p: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2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บทบาทหน้าที่ของผู้บริหารสถานศึกษา</a:t>
            </a:r>
            <a:endParaRPr lang="th-TH" sz="2800" dirty="0">
              <a:solidFill>
                <a:srgbClr val="CC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6" name="Picture 2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84"/>
          <p:cNvSpPr txBox="1">
            <a:spLocks/>
          </p:cNvSpPr>
          <p:nvPr/>
        </p:nvSpPr>
        <p:spPr>
          <a:xfrm>
            <a:off x="1698665" y="1424151"/>
            <a:ext cx="5720357" cy="3238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แผนพัฒนาสถานศึกษา </a:t>
            </a:r>
            <a:r>
              <a:rPr lang="en-US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3 – 5 </a:t>
            </a: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9" name="ลูกศรเชื่อมต่อแบบตรง 8"/>
          <p:cNvCxnSpPr>
            <a:cxnSpLocks/>
          </p:cNvCxnSpPr>
          <p:nvPr/>
        </p:nvCxnSpPr>
        <p:spPr>
          <a:xfrm>
            <a:off x="4576762" y="1744826"/>
            <a:ext cx="0" cy="2159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10" name="Text Box 153"/>
          <p:cNvSpPr txBox="1">
            <a:spLocks/>
          </p:cNvSpPr>
          <p:nvPr/>
        </p:nvSpPr>
        <p:spPr>
          <a:xfrm>
            <a:off x="1695490" y="1971521"/>
            <a:ext cx="5720357" cy="3238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แผนปฏิบัติการประจำปีของสถานศึกษา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 Box 1"/>
          <p:cNvSpPr txBox="1">
            <a:spLocks/>
          </p:cNvSpPr>
          <p:nvPr/>
        </p:nvSpPr>
        <p:spPr>
          <a:xfrm>
            <a:off x="1691680" y="2532861"/>
            <a:ext cx="5720357" cy="3238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แผนปฏิบัติการประจำปีของศูนย์บ่มเพาะฯ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 Box 2"/>
          <p:cNvSpPr txBox="1">
            <a:spLocks/>
          </p:cNvSpPr>
          <p:nvPr/>
        </p:nvSpPr>
        <p:spPr>
          <a:xfrm>
            <a:off x="1689775" y="3087216"/>
            <a:ext cx="5720357" cy="3238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 dirty="0" smtClean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สนับสนุน/นิเทศ การ</a:t>
            </a:r>
            <a:r>
              <a:rPr lang="th-TH" sz="16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ดำเนินงาน</a:t>
            </a:r>
            <a:endParaRPr lang="en-US" sz="16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6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</p:txBody>
      </p:sp>
      <p:cxnSp>
        <p:nvCxnSpPr>
          <p:cNvPr id="13" name="ลูกศรเชื่อมต่อแบบตรง 12"/>
          <p:cNvCxnSpPr>
            <a:cxnSpLocks/>
          </p:cNvCxnSpPr>
          <p:nvPr/>
        </p:nvCxnSpPr>
        <p:spPr>
          <a:xfrm>
            <a:off x="4568507" y="2856076"/>
            <a:ext cx="0" cy="2159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cxnSp>
        <p:nvCxnSpPr>
          <p:cNvPr id="14" name="ลูกศรเชื่อมต่อแบบตรง 13"/>
          <p:cNvCxnSpPr>
            <a:cxnSpLocks/>
          </p:cNvCxnSpPr>
          <p:nvPr/>
        </p:nvCxnSpPr>
        <p:spPr>
          <a:xfrm>
            <a:off x="4568507" y="2298546"/>
            <a:ext cx="0" cy="2159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15" name="Text Box 2"/>
          <p:cNvSpPr txBox="1">
            <a:spLocks/>
          </p:cNvSpPr>
          <p:nvPr/>
        </p:nvSpPr>
        <p:spPr>
          <a:xfrm>
            <a:off x="1687870" y="3639666"/>
            <a:ext cx="5720357" cy="3238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วัดผลและประเมินผล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ลูกศรเชื่อมต่อแบบตรง 15"/>
          <p:cNvCxnSpPr>
            <a:cxnSpLocks/>
          </p:cNvCxnSpPr>
          <p:nvPr/>
        </p:nvCxnSpPr>
        <p:spPr>
          <a:xfrm>
            <a:off x="4566602" y="3414241"/>
            <a:ext cx="0" cy="2159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17" name="Text Box 2"/>
          <p:cNvSpPr txBox="1">
            <a:spLocks/>
          </p:cNvSpPr>
          <p:nvPr/>
        </p:nvSpPr>
        <p:spPr>
          <a:xfrm>
            <a:off x="1691680" y="4192116"/>
            <a:ext cx="5720357" cy="323850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รายงานผล และเผยแพร่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16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16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8" name="ลูกศรเชื่อมต่อแบบตรง 17"/>
          <p:cNvCxnSpPr>
            <a:cxnSpLocks/>
          </p:cNvCxnSpPr>
          <p:nvPr/>
        </p:nvCxnSpPr>
        <p:spPr>
          <a:xfrm>
            <a:off x="4570412" y="3966691"/>
            <a:ext cx="0" cy="21590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27" name="สี่เหลี่ยมผืนผ้า 26"/>
          <p:cNvSpPr/>
          <p:nvPr/>
        </p:nvSpPr>
        <p:spPr>
          <a:xfrm>
            <a:off x="179512" y="1203598"/>
            <a:ext cx="8499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สรุป</a:t>
            </a:r>
          </a:p>
        </p:txBody>
      </p:sp>
    </p:spTree>
    <p:extLst>
      <p:ext uri="{BB962C8B-B14F-4D97-AF65-F5344CB8AC3E}">
        <p14:creationId xmlns:p14="http://schemas.microsoft.com/office/powerpoint/2010/main" val="22912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23478"/>
            <a:ext cx="47625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38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251520" y="1845596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</a:pPr>
            <a:r>
              <a:rPr lang="th-TH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</a:t>
            </a:r>
          </a:p>
          <a:p>
            <a:pPr algn="ctr"/>
            <a:r>
              <a:rPr lang="th-TH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สำนักมาตรฐานการอาชีวศึกษาและวิชาชีพ</a:t>
            </a:r>
            <a:endParaRPr lang="th-TH" b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01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347614"/>
            <a:ext cx="8686800" cy="339447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หลักการและเหตุผล</a:t>
            </a:r>
          </a:p>
          <a:p>
            <a:pPr marL="0" indent="0">
              <a:buNone/>
            </a:pPr>
            <a:r>
              <a:rPr lang="th-TH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สำนักงาน</a:t>
            </a:r>
            <a:r>
              <a:rPr lang="th-TH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คณะกรรมการการอาชีวศึกษา เป็นหน่วยงานหลักในการจัดการศึกษาและฝึกอบรมวิชาชีพ เพื่อผลิตและพัฒนากำลังคนทั้งในระดับกึ่งฝีมือ ระดับฝีมือ ระดับเทคนิค และระดับเทคโนโลยีในทุกสาขาวิชาอย่างมีคุณภาพและมาตรฐานสอดคล้องกับสภาพเศรษฐกิจ สังคม วัฒนธรรม สิ่งแวดล้อมและความก้าวหน้าทาง</a:t>
            </a:r>
            <a:r>
              <a:rPr lang="th-TH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เทคโนโลยี สนอง</a:t>
            </a:r>
            <a:r>
              <a:rPr lang="th-TH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ความต้องการของตลาดแรงงาน และการประกอบอาชีพ</a:t>
            </a:r>
            <a:r>
              <a:rPr lang="th-TH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อิสระ   </a:t>
            </a:r>
          </a:p>
          <a:p>
            <a:pPr marL="0" indent="0">
              <a:buNone/>
            </a:pPr>
            <a:r>
              <a:rPr lang="th-TH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มอบหมายให้สำนักมาตรฐานฯ ส่งเสริมการพัฒนา</a:t>
            </a:r>
            <a:r>
              <a:rPr lang="th-TH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ทักษะในการคิดเชิงสร้างสรรค์ (</a:t>
            </a:r>
            <a:r>
              <a:rPr lang="en-US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Creative  thinking</a:t>
            </a:r>
            <a:r>
              <a:rPr lang="th-TH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) ด้วยการสร้างชิ้นงาน สิ่งประดิษฐ์ หรือนวัตกรรมใหม่ตามสาขาวิชาชีพและนำมาต่อยอดในเชิงพาณิชย์  รวมไปถึงการสร้างเครือข่ายเพื่อพัฒนาผู้ประกอบการใหม่ให้สามารถสร้างช่องทางการเข้าถึงแหล่งทุนและองค์ความรู้ทางธุรกิจ เพื่อเพิ่มช่องทางอาชีพ (</a:t>
            </a:r>
            <a:r>
              <a:rPr lang="en-US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Career  path</a:t>
            </a:r>
            <a:r>
              <a:rPr lang="th-TH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) ให้กับผู้เรียน ให้สามารถประกอบธุรกิจได้อย่างเป็นรูปธรรม</a:t>
            </a:r>
            <a:endParaRPr lang="en-US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05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409526"/>
            <a:ext cx="86868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</a:p>
          <a:p>
            <a:pPr marL="0" indent="0"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1. เพื่อส่งเสริม สนับสนุนให้สถานศึกษามีศูนย์บ่มเพาะผู้ประกอบการอาชีวศึกษาที่มีประสิทธิภาพ</a:t>
            </a:r>
          </a:p>
          <a:p>
            <a:pPr marL="0" indent="0">
              <a:buNone/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2. เพื่อส่งเสริม สนับสนุนให้ศูนย์บ่มเพาะผู้ประกอบการอาชีวศึกษาในสถานศึกษา ได้พัฒนาผู้เรียนในสถานศึกษาอาชีวศึกษาของรัฐบาลได้ประกอบธุรกิจ หรือพัฒนาต่อยอดธุรกิจเดิม</a:t>
            </a:r>
          </a:p>
          <a:p>
            <a:pPr marL="0" indent="0">
              <a:buNone/>
            </a:pPr>
            <a:endParaRPr lang="th-TH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8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1) สถานศึกษาอาชีวศึกษา จำนวน 426 แห่ง มีศูนย์บ่มเพาะผู้ประกอบการอาชีวศึกษาที่มีประสิทธิภาพ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2) ผู้เรียนที่เข้าร่วมโครงการพัฒนาศักยภาพฯ ได้ฝึกประกอบธุรกิจ ไม่น้อยกว่า 200 คน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3) ผู้เรียนที่ผ่านการบ่มเพาะฯ ที่สำเร็จการศึกษาแล้วสามารถเป็นเจ้าของธุรกิจใน 1 ปีที่ผ่านมา ไม่น้อยกว่า 20 คน</a:t>
            </a:r>
          </a:p>
          <a:p>
            <a:pPr marL="0" indent="0">
              <a:buNone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4) นำสิ่งประดิษฐ์ โครงงานวิทยาศาสตร์ โครงการธุรกิจ โครงงาน งานวิจัย ฯลฯ มาต่อยอดเชิงพาณิชย์ ไม่น้อยกว่า 5 ธุรกิจ</a:t>
            </a:r>
          </a:p>
          <a:p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52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1"/>
            <a:ext cx="8434320" cy="35318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การบริหารจัดการ </a:t>
            </a:r>
          </a:p>
          <a:p>
            <a:pPr marL="0" indent="0">
              <a:buNone/>
            </a:pP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 Box 84"/>
          <p:cNvSpPr txBox="1">
            <a:spLocks/>
          </p:cNvSpPr>
          <p:nvPr/>
        </p:nvSpPr>
        <p:spPr>
          <a:xfrm>
            <a:off x="1691680" y="2016620"/>
            <a:ext cx="5760639" cy="536699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400" spc="-1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สำนักมาตรฐานการอาชีวศึกษาและวิชาชีพ</a:t>
            </a:r>
            <a:endParaRPr lang="en-US" sz="24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" name="ลูกศรเชื่อมต่อแบบตรง 6"/>
          <p:cNvCxnSpPr>
            <a:cxnSpLocks/>
          </p:cNvCxnSpPr>
          <p:nvPr/>
        </p:nvCxnSpPr>
        <p:spPr>
          <a:xfrm>
            <a:off x="4572000" y="2593784"/>
            <a:ext cx="0" cy="357799"/>
          </a:xfrm>
          <a:prstGeom prst="straightConnector1">
            <a:avLst/>
          </a:prstGeom>
          <a:noFill/>
          <a:ln w="7620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8" name="Text Box 84"/>
          <p:cNvSpPr txBox="1">
            <a:spLocks/>
          </p:cNvSpPr>
          <p:nvPr/>
        </p:nvSpPr>
        <p:spPr>
          <a:xfrm>
            <a:off x="1691680" y="2971155"/>
            <a:ext cx="5760639" cy="536699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400" spc="-1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สถานศึกษา</a:t>
            </a:r>
            <a:endParaRPr lang="en-US" sz="24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9" name="ลูกศรเชื่อมต่อแบบตรง 8"/>
          <p:cNvCxnSpPr>
            <a:cxnSpLocks/>
          </p:cNvCxnSpPr>
          <p:nvPr/>
        </p:nvCxnSpPr>
        <p:spPr>
          <a:xfrm>
            <a:off x="4572000" y="3568845"/>
            <a:ext cx="0" cy="357799"/>
          </a:xfrm>
          <a:prstGeom prst="straightConnector1">
            <a:avLst/>
          </a:prstGeom>
          <a:noFill/>
          <a:ln w="76200" cap="flat" cmpd="sng" algn="ctr">
            <a:solidFill>
              <a:sysClr val="windowText" lastClr="000000"/>
            </a:solidFill>
            <a:prstDash val="solid"/>
            <a:headEnd type="none" w="med" len="med"/>
            <a:tailEnd type="triangle" w="med" len="med"/>
          </a:ln>
          <a:effectLst/>
        </p:spPr>
      </p:cxnSp>
      <p:sp>
        <p:nvSpPr>
          <p:cNvPr id="10" name="Text Box 84"/>
          <p:cNvSpPr txBox="1">
            <a:spLocks/>
          </p:cNvSpPr>
          <p:nvPr/>
        </p:nvSpPr>
        <p:spPr>
          <a:xfrm>
            <a:off x="1691680" y="3939902"/>
            <a:ext cx="5760639" cy="536699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400" spc="-1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ศูนย์บ่มเพาะผู้ประกอบการอาชีวศึกษา</a:t>
            </a:r>
            <a:endParaRPr lang="en-US" sz="24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0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46856" y="195486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ภารกิจของสำนักมาตรฐานการ</a:t>
            </a: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อาชีวศึกษา</a:t>
            </a:r>
            <a:b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800" b="1" dirty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วิชาชีพ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4" name="ตัวเชื่อมต่อตรง 3"/>
          <p:cNvCxnSpPr/>
          <p:nvPr/>
        </p:nvCxnSpPr>
        <p:spPr>
          <a:xfrm>
            <a:off x="251520" y="1131590"/>
            <a:ext cx="8640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ผลการค้นหารูปภาพสำหรับ ดอกไม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470" y="23530"/>
            <a:ext cx="107156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457200" y="1200150"/>
            <a:ext cx="8434320" cy="38198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b="1" dirty="0" smtClean="0">
                <a:solidFill>
                  <a:srgbClr val="CC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การประเมินผลการดำเนินงาน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0">
              <a:buNone/>
            </a:pP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 Box 84"/>
          <p:cNvSpPr txBox="1">
            <a:spLocks/>
          </p:cNvSpPr>
          <p:nvPr/>
        </p:nvSpPr>
        <p:spPr>
          <a:xfrm>
            <a:off x="1367923" y="1851670"/>
            <a:ext cx="6364327" cy="423798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000" spc="-1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การประเมินผลการดำเนินงาน</a:t>
            </a:r>
            <a:r>
              <a:rPr lang="th-TH" sz="2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ระดับชาติ</a:t>
            </a:r>
            <a:endParaRPr lang="en-US" sz="2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" name="ลูกศรเชื่อมต่อแบบตรง 6"/>
          <p:cNvCxnSpPr>
            <a:cxnSpLocks noChangeShapeType="1"/>
          </p:cNvCxnSpPr>
          <p:nvPr/>
        </p:nvCxnSpPr>
        <p:spPr bwMode="auto">
          <a:xfrm>
            <a:off x="4558506" y="2289624"/>
            <a:ext cx="0" cy="333499"/>
          </a:xfrm>
          <a:prstGeom prst="straightConnector1">
            <a:avLst/>
          </a:prstGeom>
          <a:noFill/>
          <a:ln w="76200" algn="ctr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Text Box 84"/>
          <p:cNvSpPr txBox="1">
            <a:spLocks/>
          </p:cNvSpPr>
          <p:nvPr/>
        </p:nvSpPr>
        <p:spPr>
          <a:xfrm>
            <a:off x="1378940" y="2664440"/>
            <a:ext cx="6364327" cy="423798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000" spc="-1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การประเมินผลการดำเนินงาน</a:t>
            </a:r>
            <a:r>
              <a:rPr lang="th-TH" sz="2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ระดับภาค</a:t>
            </a:r>
            <a:endParaRPr lang="en-US" sz="2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 Box 84"/>
          <p:cNvSpPr txBox="1">
            <a:spLocks/>
          </p:cNvSpPr>
          <p:nvPr/>
        </p:nvSpPr>
        <p:spPr>
          <a:xfrm>
            <a:off x="1378940" y="3459011"/>
            <a:ext cx="6364327" cy="423798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000" spc="-1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การประเมินผลการดำเนินงาน</a:t>
            </a:r>
            <a:r>
              <a:rPr lang="th-TH" sz="2000" dirty="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ระดับจังหวัด</a:t>
            </a:r>
            <a:endParaRPr lang="en-US" sz="2000" dirty="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 Box 84"/>
          <p:cNvSpPr txBox="1">
            <a:spLocks/>
          </p:cNvSpPr>
          <p:nvPr/>
        </p:nvSpPr>
        <p:spPr>
          <a:xfrm>
            <a:off x="1389957" y="4241295"/>
            <a:ext cx="6364327" cy="423798"/>
          </a:xfrm>
          <a:prstGeom prst="rect">
            <a:avLst/>
          </a:prstGeom>
          <a:noFill/>
          <a:ln w="6350">
            <a:solidFill>
              <a:prstClr val="black"/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h-TH" sz="2000" spc="-1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การประเมินผลการดำเนินงาน</a:t>
            </a:r>
            <a:r>
              <a:rPr lang="th-TH" sz="2000"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ระดับสถานศึกษา</a:t>
            </a:r>
            <a:endParaRPr lang="en-US" sz="2000"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7" name="ลูกศรเชื่อมต่อแบบตรง 16"/>
          <p:cNvCxnSpPr>
            <a:cxnSpLocks noChangeShapeType="1"/>
          </p:cNvCxnSpPr>
          <p:nvPr/>
        </p:nvCxnSpPr>
        <p:spPr bwMode="auto">
          <a:xfrm>
            <a:off x="4560983" y="3096441"/>
            <a:ext cx="0" cy="333499"/>
          </a:xfrm>
          <a:prstGeom prst="straightConnector1">
            <a:avLst/>
          </a:prstGeom>
          <a:noFill/>
          <a:ln w="76200" algn="ctr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ลูกศรเชื่อมต่อแบบตรง 17"/>
          <p:cNvCxnSpPr>
            <a:cxnSpLocks noChangeShapeType="1"/>
          </p:cNvCxnSpPr>
          <p:nvPr/>
        </p:nvCxnSpPr>
        <p:spPr bwMode="auto">
          <a:xfrm>
            <a:off x="4567207" y="3882014"/>
            <a:ext cx="0" cy="333499"/>
          </a:xfrm>
          <a:prstGeom prst="straightConnector1">
            <a:avLst/>
          </a:prstGeom>
          <a:noFill/>
          <a:ln w="76200" algn="ctr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7396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1395</Words>
  <Application>Microsoft Office PowerPoint</Application>
  <PresentationFormat>นำเสนอทางหน้าจอ (16:9)</PresentationFormat>
  <Paragraphs>158</Paragraphs>
  <Slides>36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36</vt:i4>
      </vt:variant>
    </vt:vector>
  </HeadingPairs>
  <TitlesOfParts>
    <vt:vector size="43" baseType="lpstr">
      <vt:lpstr>Angsana New</vt:lpstr>
      <vt:lpstr>Arial</vt:lpstr>
      <vt:lpstr>Calibri</vt:lpstr>
      <vt:lpstr>Cordia New</vt:lpstr>
      <vt:lpstr>Tahoma</vt:lpstr>
      <vt:lpstr>Wingdings</vt:lpstr>
      <vt:lpstr>ชุดรูปแบบของ Office</vt:lpstr>
      <vt:lpstr>แนวทางการปฏิบัติงาน ศูนย์บ่มเพาะผู้ประกอบการอาชีวศึกษา  สำนักมาตรฐานการอาชีวศึกษาและวิชาชีพ สำนักงานคณะกรรมการการอาชีวศึกษา กระทรวงศึกษาธิการ</vt:lpstr>
      <vt:lpstr>วัตถุประสงค์</vt:lpstr>
      <vt:lpstr>ประเด็นการชี้แจง</vt:lpstr>
      <vt:lpstr>งานนำเสนอ PowerPoint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ภารกิจของสำนักมาตรฐานการอาชีวศึกษา และวิชาชีพ</vt:lpstr>
      <vt:lpstr>งานนำเสนอ PowerPoint</vt:lpstr>
      <vt:lpstr>งานนำเสนอ PowerPoint</vt:lpstr>
      <vt:lpstr>ศูนย์บ่มเพาะผู้ประกอบการอาชีวศึกษา</vt:lpstr>
      <vt:lpstr>ศูนย์บ่มเพาะผู้ประกอบการอาชีวศึกษา</vt:lpstr>
      <vt:lpstr>ศูนย์บ่มเพาะผู้ประกอบการอาชีวศึกษา</vt:lpstr>
      <vt:lpstr>ศูนย์บ่มเพาะผู้ประกอบการอาชีวศึกษา</vt:lpstr>
      <vt:lpstr>ศูนย์บ่มเพาะผู้ประกอบการอาชีวศึกษา</vt:lpstr>
      <vt:lpstr>ศูนย์บ่มเพาะผู้ประกอบการอาชีวศึกษา</vt:lpstr>
      <vt:lpstr>งานนำเสนอ PowerPoint</vt:lpstr>
      <vt:lpstr>งานนำเสนอ PowerPoint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บทบาทหน้าที่ของผู้บริหารสถานศึกษา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เอกสารประกอบการปฏิบัติงาน ศูนย์บ่มเพาะผู้ประกอบการอาชีวศึกษา  สำนักมาตรฐานการอาชีวศึกษาและวิชาชีพ สำนักงานคณะกรรมการการอาชีวศึกษา กระทรวงศึกษาธิการ</dc:title>
  <dc:creator>User</dc:creator>
  <cp:lastModifiedBy>Sky123.Org</cp:lastModifiedBy>
  <cp:revision>107</cp:revision>
  <dcterms:created xsi:type="dcterms:W3CDTF">2018-03-15T02:42:59Z</dcterms:created>
  <dcterms:modified xsi:type="dcterms:W3CDTF">2018-05-09T13:56:20Z</dcterms:modified>
</cp:coreProperties>
</file>