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35" r:id="rId2"/>
    <p:sldId id="328" r:id="rId3"/>
    <p:sldId id="336" r:id="rId4"/>
    <p:sldId id="337" r:id="rId5"/>
    <p:sldId id="338" r:id="rId6"/>
    <p:sldId id="339" r:id="rId7"/>
    <p:sldId id="340" r:id="rId8"/>
    <p:sldId id="344" r:id="rId9"/>
    <p:sldId id="345" r:id="rId10"/>
    <p:sldId id="346" r:id="rId11"/>
    <p:sldId id="348" r:id="rId12"/>
    <p:sldId id="349" r:id="rId13"/>
    <p:sldId id="389" r:id="rId14"/>
    <p:sldId id="358" r:id="rId15"/>
    <p:sldId id="359" r:id="rId16"/>
    <p:sldId id="360" r:id="rId17"/>
    <p:sldId id="361" r:id="rId18"/>
    <p:sldId id="362" r:id="rId19"/>
    <p:sldId id="363" r:id="rId20"/>
    <p:sldId id="364" r:id="rId21"/>
    <p:sldId id="383" r:id="rId22"/>
    <p:sldId id="365" r:id="rId23"/>
    <p:sldId id="367" r:id="rId24"/>
    <p:sldId id="384" r:id="rId25"/>
    <p:sldId id="368" r:id="rId26"/>
    <p:sldId id="369" r:id="rId27"/>
    <p:sldId id="370" r:id="rId28"/>
    <p:sldId id="371" r:id="rId29"/>
    <p:sldId id="372" r:id="rId30"/>
    <p:sldId id="373" r:id="rId31"/>
    <p:sldId id="385" r:id="rId32"/>
    <p:sldId id="374" r:id="rId33"/>
    <p:sldId id="375" r:id="rId34"/>
    <p:sldId id="386" r:id="rId35"/>
    <p:sldId id="376" r:id="rId36"/>
    <p:sldId id="377" r:id="rId37"/>
    <p:sldId id="387" r:id="rId38"/>
    <p:sldId id="378" r:id="rId39"/>
    <p:sldId id="379" r:id="rId40"/>
    <p:sldId id="388" r:id="rId41"/>
    <p:sldId id="380" r:id="rId42"/>
    <p:sldId id="382" r:id="rId43"/>
  </p:sldIdLst>
  <p:sldSz cx="9144000" cy="5143500" type="screen16x9"/>
  <p:notesSz cx="6858000" cy="9144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  <a:srgbClr val="CC00CC"/>
    <a:srgbClr val="CC0099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ลักษณะสีปานกลาง 2 - เน้น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809" autoAdjust="0"/>
    <p:restoredTop sz="94662" autoAdjust="0"/>
  </p:normalViewPr>
  <p:slideViewPr>
    <p:cSldViewPr>
      <p:cViewPr varScale="1">
        <p:scale>
          <a:sx n="93" d="100"/>
          <a:sy n="93" d="100"/>
        </p:scale>
        <p:origin x="714" y="8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/>
              <a:t>คลิกเพื่อแก้ไขลักษณะชื่อเรื่องรองต้นแบบ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905922-36D5-4F5A-92C0-08C0EA0989DF}" type="datetimeFigureOut">
              <a:rPr lang="th-TH" smtClean="0"/>
              <a:t>16/05/61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24BF98-D4EA-4D47-8251-F9FDE22AF48F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5787089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905922-36D5-4F5A-92C0-08C0EA0989DF}" type="datetimeFigureOut">
              <a:rPr lang="th-TH" smtClean="0"/>
              <a:t>16/05/61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24BF98-D4EA-4D47-8251-F9FDE22AF48F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0433724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905922-36D5-4F5A-92C0-08C0EA0989DF}" type="datetimeFigureOut">
              <a:rPr lang="th-TH" smtClean="0"/>
              <a:t>16/05/61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24BF98-D4EA-4D47-8251-F9FDE22AF48F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9455395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905922-36D5-4F5A-92C0-08C0EA0989DF}" type="datetimeFigureOut">
              <a:rPr lang="th-TH" smtClean="0"/>
              <a:t>16/05/61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24BF98-D4EA-4D47-8251-F9FDE22AF48F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1176113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905922-36D5-4F5A-92C0-08C0EA0989DF}" type="datetimeFigureOut">
              <a:rPr lang="th-TH" smtClean="0"/>
              <a:t>16/05/61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24BF98-D4EA-4D47-8251-F9FDE22AF48F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8366001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905922-36D5-4F5A-92C0-08C0EA0989DF}" type="datetimeFigureOut">
              <a:rPr lang="th-TH" smtClean="0"/>
              <a:t>16/05/61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24BF98-D4EA-4D47-8251-F9FDE22AF48F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242949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5" name="ตัวแทน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แทนเนื้อหา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7" name="ตัวแทน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905922-36D5-4F5A-92C0-08C0EA0989DF}" type="datetimeFigureOut">
              <a:rPr lang="th-TH" smtClean="0"/>
              <a:t>16/05/61</a:t>
            </a:fld>
            <a:endParaRPr lang="th-TH"/>
          </a:p>
        </p:txBody>
      </p:sp>
      <p:sp>
        <p:nvSpPr>
          <p:cNvPr id="8" name="ตัวแทน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ตัวแทน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24BF98-D4EA-4D47-8251-F9FDE22AF48F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3198915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905922-36D5-4F5A-92C0-08C0EA0989DF}" type="datetimeFigureOut">
              <a:rPr lang="th-TH" smtClean="0"/>
              <a:t>16/05/61</a:t>
            </a:fld>
            <a:endParaRPr lang="th-TH"/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แทน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24BF98-D4EA-4D47-8251-F9FDE22AF48F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4694027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905922-36D5-4F5A-92C0-08C0EA0989DF}" type="datetimeFigureOut">
              <a:rPr lang="th-TH" smtClean="0"/>
              <a:t>16/05/61</a:t>
            </a:fld>
            <a:endParaRPr lang="th-TH"/>
          </a:p>
        </p:txBody>
      </p:sp>
      <p:sp>
        <p:nvSpPr>
          <p:cNvPr id="3" name="ตัวแทน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24BF98-D4EA-4D47-8251-F9FDE22AF48F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4254999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905922-36D5-4F5A-92C0-08C0EA0989DF}" type="datetimeFigureOut">
              <a:rPr lang="th-TH" smtClean="0"/>
              <a:t>16/05/61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24BF98-D4EA-4D47-8251-F9FDE22AF48F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9617111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แทนรูปภาพ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905922-36D5-4F5A-92C0-08C0EA0989DF}" type="datetimeFigureOut">
              <a:rPr lang="th-TH" smtClean="0"/>
              <a:t>16/05/61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24BF98-D4EA-4D47-8251-F9FDE22AF48F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1482037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ชื่อเรื่อง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905922-36D5-4F5A-92C0-08C0EA0989DF}" type="datetimeFigureOut">
              <a:rPr lang="th-TH" smtClean="0"/>
              <a:t>16/05/61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24BF98-D4EA-4D47-8251-F9FDE22AF48F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383913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251520" y="1845596"/>
            <a:ext cx="864096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>
                <a:solidFill>
                  <a:srgbClr val="0066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6.</a:t>
            </a:r>
            <a:r>
              <a:rPr lang="th-TH" b="1" dirty="0">
                <a:solidFill>
                  <a:srgbClr val="0066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การประเมินผลการดำเนินงานของศูนย์บ่มเพาะฯ</a:t>
            </a:r>
          </a:p>
          <a:p>
            <a:pPr algn="ctr"/>
            <a:r>
              <a:rPr lang="th-TH" b="1" dirty="0">
                <a:solidFill>
                  <a:srgbClr val="0066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ระดับสถานศึกษา</a:t>
            </a:r>
            <a:endParaRPr lang="th-TH" b="1" dirty="0">
              <a:solidFill>
                <a:srgbClr val="0000CC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110013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46856" y="195486"/>
            <a:ext cx="8229600" cy="857250"/>
          </a:xfrm>
        </p:spPr>
        <p:txBody>
          <a:bodyPr>
            <a:noAutofit/>
          </a:bodyPr>
          <a:lstStyle/>
          <a:p>
            <a:pPr algn="l"/>
            <a:r>
              <a:rPr lang="th-TH" sz="2800" b="1" dirty="0">
                <a:solidFill>
                  <a:srgbClr val="0000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การประเมินศูนย์บ่มเพาะฯ ระดับสถานศึกษา</a:t>
            </a:r>
          </a:p>
        </p:txBody>
      </p:sp>
      <p:cxnSp>
        <p:nvCxnSpPr>
          <p:cNvPr id="4" name="ตัวเชื่อมต่อตรง 3"/>
          <p:cNvCxnSpPr/>
          <p:nvPr/>
        </p:nvCxnSpPr>
        <p:spPr>
          <a:xfrm>
            <a:off x="251520" y="1131590"/>
            <a:ext cx="864000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ตัวแทนเนื้อหา 4"/>
          <p:cNvSpPr>
            <a:spLocks noGrp="1"/>
          </p:cNvSpPr>
          <p:nvPr>
            <p:ph idx="1"/>
          </p:nvPr>
        </p:nvSpPr>
        <p:spPr>
          <a:xfrm>
            <a:off x="457200" y="1200150"/>
            <a:ext cx="8651304" cy="381987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h-TH" sz="2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ส่วนที่ 1 การรายงานข้อมูลการดำเนินงาน </a:t>
            </a:r>
            <a:r>
              <a:rPr lang="en-US" sz="2400" b="1" dirty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bic.nawamin.ac.th</a:t>
            </a:r>
          </a:p>
        </p:txBody>
      </p:sp>
      <p:pic>
        <p:nvPicPr>
          <p:cNvPr id="11266" name="Picture 2" descr="ผลการค้นหารูปภาพสำหรับ ดอกไม้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6942" y="0"/>
            <a:ext cx="1071562" cy="1071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3" name="ตาราง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3254311"/>
              </p:ext>
            </p:extLst>
          </p:nvPr>
        </p:nvGraphicFramePr>
        <p:xfrm>
          <a:off x="827584" y="1799904"/>
          <a:ext cx="8063936" cy="32918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0639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3378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1. </a:t>
                      </a:r>
                      <a:r>
                        <a:rPr lang="th-TH" sz="2400" dirty="0">
                          <a:solidFill>
                            <a:schemeClr val="tx1"/>
                          </a:solidFill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ข้อมูลของศูนย์บ่มเพาะผู้ประกอบการอาชีวศึกษา</a:t>
                      </a:r>
                      <a:endParaRPr lang="en-US" sz="2400" b="1" dirty="0">
                        <a:solidFill>
                          <a:schemeClr val="tx1"/>
                        </a:solidFill>
                        <a:effectLst/>
                        <a:latin typeface="TH Sarabun New" panose="020B0500040200020003" pitchFamily="34" charset="-34"/>
                        <a:ea typeface="Times New Roman" panose="02020603050405020304" pitchFamily="18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378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2. </a:t>
                      </a:r>
                      <a:r>
                        <a:rPr lang="th-TH" sz="2400" dirty="0">
                          <a:solidFill>
                            <a:schemeClr val="tx1"/>
                          </a:solidFill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ข้อมูลงบประมาณที่ได้รับ</a:t>
                      </a:r>
                      <a:endParaRPr lang="en-US" sz="2400" b="1" dirty="0">
                        <a:solidFill>
                          <a:schemeClr val="tx1"/>
                        </a:solidFill>
                        <a:effectLst/>
                        <a:latin typeface="TH Sarabun New" panose="020B0500040200020003" pitchFamily="34" charset="-34"/>
                        <a:ea typeface="Times New Roman" panose="02020603050405020304" pitchFamily="18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3378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3. </a:t>
                      </a:r>
                      <a:r>
                        <a:rPr lang="th-TH" sz="2400" dirty="0">
                          <a:solidFill>
                            <a:schemeClr val="tx1"/>
                          </a:solidFill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ข้อมูลผู้เข้ารับการอบรมเพื่อส่งเสริมศักยภาพการเป็นผู้ประกอบการ</a:t>
                      </a:r>
                      <a:endParaRPr lang="en-US" sz="2400" b="1" dirty="0">
                        <a:solidFill>
                          <a:schemeClr val="tx1"/>
                        </a:solidFill>
                        <a:effectLst/>
                        <a:latin typeface="TH Sarabun New" panose="020B0500040200020003" pitchFamily="34" charset="-34"/>
                        <a:ea typeface="Times New Roman" panose="02020603050405020304" pitchFamily="18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378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4. </a:t>
                      </a:r>
                      <a:r>
                        <a:rPr lang="th-TH" sz="2400" dirty="0">
                          <a:solidFill>
                            <a:schemeClr val="tx1"/>
                          </a:solidFill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ข้อมูลธุรกิจที่ได้</a:t>
                      </a:r>
                      <a:r>
                        <a:rPr lang="th-TH" sz="2400" b="0" dirty="0">
                          <a:solidFill>
                            <a:schemeClr val="tx1"/>
                          </a:solidFill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ดำเนินการ</a:t>
                      </a:r>
                      <a:r>
                        <a:rPr lang="th-TH" sz="2400" dirty="0">
                          <a:solidFill>
                            <a:schemeClr val="tx1"/>
                          </a:solidFill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 หลังจากได้รับการส่งเสริมศักยภาพการเป็นผู้ประกอบการแล้ว</a:t>
                      </a:r>
                      <a:endParaRPr lang="en-US" sz="2400" b="1" dirty="0">
                        <a:solidFill>
                          <a:schemeClr val="tx1"/>
                        </a:solidFill>
                        <a:effectLst/>
                        <a:latin typeface="TH Sarabun New" panose="020B0500040200020003" pitchFamily="34" charset="-34"/>
                        <a:ea typeface="Times New Roman" panose="02020603050405020304" pitchFamily="18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3378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400" spc="-10" dirty="0">
                          <a:solidFill>
                            <a:schemeClr val="tx1"/>
                          </a:solidFill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5. </a:t>
                      </a:r>
                      <a:r>
                        <a:rPr lang="th-TH" sz="2400" spc="-10" dirty="0">
                          <a:solidFill>
                            <a:schemeClr val="tx1"/>
                          </a:solidFill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ข้อมูลธุรกิจที่ได้</a:t>
                      </a:r>
                      <a:r>
                        <a:rPr lang="th-TH" sz="2400" b="0" spc="-10" dirty="0">
                          <a:solidFill>
                            <a:schemeClr val="tx1"/>
                          </a:solidFill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ดำเนินการ</a:t>
                      </a:r>
                      <a:r>
                        <a:rPr lang="th-TH" sz="2400" spc="-10" dirty="0">
                          <a:solidFill>
                            <a:schemeClr val="tx1"/>
                          </a:solidFill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ต่อเนื่องจากปีก่อน</a:t>
                      </a:r>
                      <a:endParaRPr lang="en-US" sz="2400" b="1" dirty="0">
                        <a:solidFill>
                          <a:schemeClr val="tx1"/>
                        </a:solidFill>
                        <a:effectLst/>
                        <a:latin typeface="TH Sarabun New" panose="020B0500040200020003" pitchFamily="34" charset="-34"/>
                        <a:ea typeface="Times New Roman" panose="02020603050405020304" pitchFamily="18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66757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6. </a:t>
                      </a:r>
                      <a:r>
                        <a:rPr lang="th-TH" sz="2400" dirty="0">
                          <a:solidFill>
                            <a:schemeClr val="tx1"/>
                          </a:solidFill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ข้อมูลธุรกิจที่ได้รับการส่งเสริมจากศูนย์บ่มเพาะผู้ประกอบการอาชีวศึกษา ที่สามารถ</a:t>
                      </a:r>
                      <a:r>
                        <a:rPr lang="th-TH" sz="2400" b="0" dirty="0">
                          <a:solidFill>
                            <a:schemeClr val="tx1"/>
                          </a:solidFill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ดำรง</a:t>
                      </a:r>
                      <a:r>
                        <a:rPr lang="th-TH" sz="2400" dirty="0">
                          <a:solidFill>
                            <a:schemeClr val="tx1"/>
                          </a:solidFill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อยู่ได้อย่างยังยืน (ทั้งในและนอกสถานศึกษา)</a:t>
                      </a:r>
                      <a:endParaRPr lang="en-US" sz="2400" b="1" dirty="0">
                        <a:solidFill>
                          <a:schemeClr val="tx1"/>
                        </a:solidFill>
                        <a:effectLst/>
                        <a:latin typeface="TH Sarabun New" panose="020B0500040200020003" pitchFamily="34" charset="-34"/>
                        <a:ea typeface="Times New Roman" panose="02020603050405020304" pitchFamily="18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33378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7. </a:t>
                      </a:r>
                      <a:r>
                        <a:rPr lang="th-TH" sz="2400" dirty="0">
                          <a:solidFill>
                            <a:schemeClr val="tx1"/>
                          </a:solidFill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การรายงานข้อมูลตามระยะเวลาที่</a:t>
                      </a:r>
                      <a:r>
                        <a:rPr lang="th-TH" sz="2400" b="0" dirty="0">
                          <a:solidFill>
                            <a:schemeClr val="tx1"/>
                          </a:solidFill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กำหนด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H Sarabun New" panose="020B0500040200020003" pitchFamily="34" charset="-34"/>
                        <a:ea typeface="Times New Roman" panose="02020603050405020304" pitchFamily="18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33378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2400" dirty="0">
                          <a:solidFill>
                            <a:srgbClr val="FF0000"/>
                          </a:solidFill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8. ข้อมูลสมบูรณ์ครบถ้วน</a:t>
                      </a:r>
                      <a:endParaRPr lang="en-US" sz="2400" b="1" dirty="0">
                        <a:solidFill>
                          <a:srgbClr val="FF0000"/>
                        </a:solidFill>
                        <a:effectLst/>
                        <a:latin typeface="TH Sarabun New" panose="020B0500040200020003" pitchFamily="34" charset="-34"/>
                        <a:ea typeface="Times New Roman" panose="02020603050405020304" pitchFamily="18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026925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46856" y="195486"/>
            <a:ext cx="8229600" cy="857250"/>
          </a:xfrm>
        </p:spPr>
        <p:txBody>
          <a:bodyPr>
            <a:noAutofit/>
          </a:bodyPr>
          <a:lstStyle/>
          <a:p>
            <a:pPr algn="l"/>
            <a:r>
              <a:rPr lang="th-TH" sz="2800" b="1" dirty="0">
                <a:solidFill>
                  <a:srgbClr val="0000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การประเมินศูนย์บ่มเพาะฯ ระดับสถานศึกษา</a:t>
            </a:r>
          </a:p>
        </p:txBody>
      </p:sp>
      <p:cxnSp>
        <p:nvCxnSpPr>
          <p:cNvPr id="4" name="ตัวเชื่อมต่อตรง 3"/>
          <p:cNvCxnSpPr/>
          <p:nvPr/>
        </p:nvCxnSpPr>
        <p:spPr>
          <a:xfrm>
            <a:off x="251520" y="1131590"/>
            <a:ext cx="864000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ตัวแทนเนื้อหา 4"/>
          <p:cNvSpPr>
            <a:spLocks noGrp="1"/>
          </p:cNvSpPr>
          <p:nvPr>
            <p:ph idx="1"/>
          </p:nvPr>
        </p:nvSpPr>
        <p:spPr>
          <a:xfrm>
            <a:off x="457200" y="1200150"/>
            <a:ext cx="8434320" cy="381987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h-TH" sz="2000" b="1" dirty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เกณฑ์การตัดสิน </a:t>
            </a:r>
          </a:p>
          <a:p>
            <a:pPr marL="0" indent="0">
              <a:buNone/>
            </a:pPr>
            <a:r>
              <a:rPr lang="th-TH" sz="20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มีผลการปฏิบัติตาม</a:t>
            </a:r>
            <a:r>
              <a:rPr lang="th-TH" sz="2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หลักฐานครบถ้วน </a:t>
            </a:r>
            <a:r>
              <a:rPr lang="th-TH" sz="2000" b="1" dirty="0">
                <a:latin typeface="Tahoma" pitchFamily="34" charset="0"/>
                <a:ea typeface="Tahoma" pitchFamily="34" charset="0"/>
                <a:cs typeface="Tahoma" pitchFamily="34" charset="0"/>
              </a:rPr>
              <a:t>1 ข้อ = 1 คะแนน</a:t>
            </a:r>
          </a:p>
          <a:p>
            <a:pPr marL="0" indent="0">
              <a:buNone/>
            </a:pPr>
            <a:r>
              <a:rPr lang="th-TH" sz="20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มีผลการปฏิบัติตามหลักฐานครบถ้วน </a:t>
            </a:r>
            <a:r>
              <a:rPr lang="en-US" sz="2000" b="1" dirty="0">
                <a:latin typeface="Tahoma" pitchFamily="34" charset="0"/>
                <a:ea typeface="Tahoma" pitchFamily="34" charset="0"/>
                <a:cs typeface="Tahoma" pitchFamily="34" charset="0"/>
              </a:rPr>
              <a:t>2</a:t>
            </a:r>
            <a:r>
              <a:rPr lang="th-TH" sz="2000" b="1" dirty="0">
                <a:latin typeface="Tahoma" pitchFamily="34" charset="0"/>
                <a:ea typeface="Tahoma" pitchFamily="34" charset="0"/>
                <a:cs typeface="Tahoma" pitchFamily="34" charset="0"/>
              </a:rPr>
              <a:t> ข้อ = </a:t>
            </a:r>
            <a:r>
              <a:rPr lang="en-US" sz="2000" b="1" dirty="0">
                <a:latin typeface="Tahoma" pitchFamily="34" charset="0"/>
                <a:ea typeface="Tahoma" pitchFamily="34" charset="0"/>
                <a:cs typeface="Tahoma" pitchFamily="34" charset="0"/>
              </a:rPr>
              <a:t>2</a:t>
            </a:r>
            <a:r>
              <a:rPr lang="th-TH" sz="2000" b="1" dirty="0">
                <a:latin typeface="Tahoma" pitchFamily="34" charset="0"/>
                <a:ea typeface="Tahoma" pitchFamily="34" charset="0"/>
                <a:cs typeface="Tahoma" pitchFamily="34" charset="0"/>
              </a:rPr>
              <a:t> คะแนน</a:t>
            </a:r>
          </a:p>
          <a:p>
            <a:pPr marL="0" indent="0">
              <a:buNone/>
            </a:pPr>
            <a:r>
              <a:rPr lang="th-TH" sz="20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มีผลการปฏิบัติตามหลักฐานครบถ้วน </a:t>
            </a:r>
            <a:r>
              <a:rPr lang="en-US" sz="2000" b="1" dirty="0">
                <a:latin typeface="Tahoma" pitchFamily="34" charset="0"/>
                <a:ea typeface="Tahoma" pitchFamily="34" charset="0"/>
                <a:cs typeface="Tahoma" pitchFamily="34" charset="0"/>
              </a:rPr>
              <a:t>3</a:t>
            </a:r>
            <a:r>
              <a:rPr lang="th-TH" sz="2000" b="1" dirty="0">
                <a:latin typeface="Tahoma" pitchFamily="34" charset="0"/>
                <a:ea typeface="Tahoma" pitchFamily="34" charset="0"/>
                <a:cs typeface="Tahoma" pitchFamily="34" charset="0"/>
              </a:rPr>
              <a:t> ข้อ = </a:t>
            </a:r>
            <a:r>
              <a:rPr lang="en-US" sz="2000" b="1" dirty="0">
                <a:latin typeface="Tahoma" pitchFamily="34" charset="0"/>
                <a:ea typeface="Tahoma" pitchFamily="34" charset="0"/>
                <a:cs typeface="Tahoma" pitchFamily="34" charset="0"/>
              </a:rPr>
              <a:t>3</a:t>
            </a:r>
            <a:r>
              <a:rPr lang="th-TH" sz="2000" b="1" dirty="0">
                <a:latin typeface="Tahoma" pitchFamily="34" charset="0"/>
                <a:ea typeface="Tahoma" pitchFamily="34" charset="0"/>
                <a:cs typeface="Tahoma" pitchFamily="34" charset="0"/>
              </a:rPr>
              <a:t> คะแนน</a:t>
            </a:r>
          </a:p>
          <a:p>
            <a:pPr marL="0" indent="0">
              <a:buNone/>
            </a:pPr>
            <a:r>
              <a:rPr lang="th-TH" sz="20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มีผลการปฏิบัติตามหลักฐานครบถ้วน </a:t>
            </a:r>
            <a:r>
              <a:rPr lang="en-US" sz="2000" b="1" dirty="0">
                <a:latin typeface="Tahoma" pitchFamily="34" charset="0"/>
                <a:ea typeface="Tahoma" pitchFamily="34" charset="0"/>
                <a:cs typeface="Tahoma" pitchFamily="34" charset="0"/>
              </a:rPr>
              <a:t>4</a:t>
            </a:r>
            <a:r>
              <a:rPr lang="th-TH" sz="2000" b="1" dirty="0">
                <a:latin typeface="Tahoma" pitchFamily="34" charset="0"/>
                <a:ea typeface="Tahoma" pitchFamily="34" charset="0"/>
                <a:cs typeface="Tahoma" pitchFamily="34" charset="0"/>
              </a:rPr>
              <a:t> ข้อ = </a:t>
            </a:r>
            <a:r>
              <a:rPr lang="en-US" sz="2000" b="1" dirty="0">
                <a:latin typeface="Tahoma" pitchFamily="34" charset="0"/>
                <a:ea typeface="Tahoma" pitchFamily="34" charset="0"/>
                <a:cs typeface="Tahoma" pitchFamily="34" charset="0"/>
              </a:rPr>
              <a:t>4</a:t>
            </a:r>
            <a:r>
              <a:rPr lang="th-TH" sz="2000" b="1" dirty="0">
                <a:latin typeface="Tahoma" pitchFamily="34" charset="0"/>
                <a:ea typeface="Tahoma" pitchFamily="34" charset="0"/>
                <a:cs typeface="Tahoma" pitchFamily="34" charset="0"/>
              </a:rPr>
              <a:t> คะแนน</a:t>
            </a:r>
          </a:p>
          <a:p>
            <a:pPr marL="0" indent="0">
              <a:buNone/>
            </a:pPr>
            <a:r>
              <a:rPr lang="th-TH" sz="20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มีผลการปฏิบัติตามหลักฐานครบถ้วน </a:t>
            </a:r>
            <a:r>
              <a:rPr lang="en-US" sz="2000" b="1" dirty="0">
                <a:latin typeface="Tahoma" pitchFamily="34" charset="0"/>
                <a:ea typeface="Tahoma" pitchFamily="34" charset="0"/>
                <a:cs typeface="Tahoma" pitchFamily="34" charset="0"/>
              </a:rPr>
              <a:t>5</a:t>
            </a:r>
            <a:r>
              <a:rPr lang="th-TH" sz="2000" b="1" dirty="0">
                <a:latin typeface="Tahoma" pitchFamily="34" charset="0"/>
                <a:ea typeface="Tahoma" pitchFamily="34" charset="0"/>
                <a:cs typeface="Tahoma" pitchFamily="34" charset="0"/>
              </a:rPr>
              <a:t> ข้อ = </a:t>
            </a:r>
            <a:r>
              <a:rPr lang="en-US" sz="2000" b="1" dirty="0">
                <a:latin typeface="Tahoma" pitchFamily="34" charset="0"/>
                <a:ea typeface="Tahoma" pitchFamily="34" charset="0"/>
                <a:cs typeface="Tahoma" pitchFamily="34" charset="0"/>
              </a:rPr>
              <a:t>5</a:t>
            </a:r>
            <a:r>
              <a:rPr lang="th-TH" sz="2000" b="1" dirty="0">
                <a:latin typeface="Tahoma" pitchFamily="34" charset="0"/>
                <a:ea typeface="Tahoma" pitchFamily="34" charset="0"/>
                <a:cs typeface="Tahoma" pitchFamily="34" charset="0"/>
              </a:rPr>
              <a:t> คะแนน</a:t>
            </a:r>
          </a:p>
          <a:p>
            <a:pPr marL="0" indent="0">
              <a:buNone/>
            </a:pPr>
            <a:r>
              <a:rPr lang="th-TH" sz="20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มีผลการปฏิบัติตามหลักฐานครบถ้วน </a:t>
            </a:r>
            <a:r>
              <a:rPr lang="en-US" sz="2000" b="1" dirty="0">
                <a:latin typeface="Tahoma" pitchFamily="34" charset="0"/>
                <a:ea typeface="Tahoma" pitchFamily="34" charset="0"/>
                <a:cs typeface="Tahoma" pitchFamily="34" charset="0"/>
              </a:rPr>
              <a:t>6</a:t>
            </a:r>
            <a:r>
              <a:rPr lang="th-TH" sz="2000" b="1" dirty="0">
                <a:latin typeface="Tahoma" pitchFamily="34" charset="0"/>
                <a:ea typeface="Tahoma" pitchFamily="34" charset="0"/>
                <a:cs typeface="Tahoma" pitchFamily="34" charset="0"/>
              </a:rPr>
              <a:t> ข้อ = </a:t>
            </a:r>
            <a:r>
              <a:rPr lang="en-US" sz="2000" b="1" dirty="0">
                <a:latin typeface="Tahoma" pitchFamily="34" charset="0"/>
                <a:ea typeface="Tahoma" pitchFamily="34" charset="0"/>
                <a:cs typeface="Tahoma" pitchFamily="34" charset="0"/>
              </a:rPr>
              <a:t>6</a:t>
            </a:r>
            <a:r>
              <a:rPr lang="th-TH" sz="2000" b="1" dirty="0">
                <a:latin typeface="Tahoma" pitchFamily="34" charset="0"/>
                <a:ea typeface="Tahoma" pitchFamily="34" charset="0"/>
                <a:cs typeface="Tahoma" pitchFamily="34" charset="0"/>
              </a:rPr>
              <a:t> คะแนน</a:t>
            </a:r>
          </a:p>
          <a:p>
            <a:pPr marL="0" indent="0">
              <a:buNone/>
            </a:pPr>
            <a:r>
              <a:rPr lang="th-TH" sz="20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มีผลการปฏิบัติตามหลักฐานครบถ้วน </a:t>
            </a:r>
            <a:r>
              <a:rPr lang="en-US" sz="2000" b="1" dirty="0">
                <a:latin typeface="Tahoma" pitchFamily="34" charset="0"/>
                <a:ea typeface="Tahoma" pitchFamily="34" charset="0"/>
                <a:cs typeface="Tahoma" pitchFamily="34" charset="0"/>
              </a:rPr>
              <a:t>7</a:t>
            </a:r>
            <a:r>
              <a:rPr lang="th-TH" sz="2000" b="1" dirty="0">
                <a:latin typeface="Tahoma" pitchFamily="34" charset="0"/>
                <a:ea typeface="Tahoma" pitchFamily="34" charset="0"/>
                <a:cs typeface="Tahoma" pitchFamily="34" charset="0"/>
              </a:rPr>
              <a:t> ข้อ = </a:t>
            </a:r>
            <a:r>
              <a:rPr lang="en-US" sz="2000" b="1" dirty="0">
                <a:latin typeface="Tahoma" pitchFamily="34" charset="0"/>
                <a:ea typeface="Tahoma" pitchFamily="34" charset="0"/>
                <a:cs typeface="Tahoma" pitchFamily="34" charset="0"/>
              </a:rPr>
              <a:t>7</a:t>
            </a:r>
            <a:r>
              <a:rPr lang="th-TH" sz="2000" b="1" dirty="0">
                <a:latin typeface="Tahoma" pitchFamily="34" charset="0"/>
                <a:ea typeface="Tahoma" pitchFamily="34" charset="0"/>
                <a:cs typeface="Tahoma" pitchFamily="34" charset="0"/>
              </a:rPr>
              <a:t> คะแนน</a:t>
            </a:r>
          </a:p>
          <a:p>
            <a:pPr marL="0" indent="0">
              <a:buNone/>
            </a:pPr>
            <a:r>
              <a:rPr lang="th-TH" sz="20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มีผลการปฏิบัติตามหลักฐานครบถ้วน </a:t>
            </a:r>
            <a:r>
              <a:rPr lang="en-GB" sz="2000" b="1" dirty="0">
                <a:latin typeface="Tahoma" pitchFamily="34" charset="0"/>
                <a:ea typeface="Tahoma" pitchFamily="34" charset="0"/>
                <a:cs typeface="Tahoma" pitchFamily="34" charset="0"/>
              </a:rPr>
              <a:t>8 </a:t>
            </a:r>
            <a:r>
              <a:rPr lang="th-TH" sz="2000" b="1" dirty="0">
                <a:latin typeface="Tahoma" pitchFamily="34" charset="0"/>
                <a:ea typeface="Tahoma" pitchFamily="34" charset="0"/>
                <a:cs typeface="Tahoma" pitchFamily="34" charset="0"/>
              </a:rPr>
              <a:t> ข้อ = </a:t>
            </a:r>
            <a:r>
              <a:rPr lang="en-US" sz="2000" b="1" dirty="0">
                <a:latin typeface="Tahoma" pitchFamily="34" charset="0"/>
                <a:ea typeface="Tahoma" pitchFamily="34" charset="0"/>
                <a:cs typeface="Tahoma" pitchFamily="34" charset="0"/>
              </a:rPr>
              <a:t>10</a:t>
            </a:r>
            <a:r>
              <a:rPr lang="th-TH" sz="2000" b="1" dirty="0">
                <a:latin typeface="Tahoma" pitchFamily="34" charset="0"/>
                <a:ea typeface="Tahoma" pitchFamily="34" charset="0"/>
                <a:cs typeface="Tahoma" pitchFamily="34" charset="0"/>
              </a:rPr>
              <a:t> คะแนน</a:t>
            </a:r>
          </a:p>
          <a:p>
            <a:pPr marL="0" indent="0">
              <a:buNone/>
            </a:pPr>
            <a:endParaRPr lang="th-TH" sz="20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0" indent="0">
              <a:buNone/>
            </a:pPr>
            <a:endParaRPr lang="th-TH" sz="20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11266" name="Picture 2" descr="ผลการค้นหารูปภาพสำหรับ ดอกไม้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6942" y="0"/>
            <a:ext cx="1071562" cy="1071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8924217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350830" y="118643"/>
            <a:ext cx="8229600" cy="857250"/>
          </a:xfrm>
        </p:spPr>
        <p:txBody>
          <a:bodyPr>
            <a:noAutofit/>
          </a:bodyPr>
          <a:lstStyle/>
          <a:p>
            <a:pPr algn="l"/>
            <a:r>
              <a:rPr lang="th-TH" sz="2800" b="1" dirty="0">
                <a:solidFill>
                  <a:srgbClr val="0000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การประเมินศูนย์บ่มเพาะฯ ระดับสถานศึกษา</a:t>
            </a:r>
          </a:p>
        </p:txBody>
      </p:sp>
      <p:cxnSp>
        <p:nvCxnSpPr>
          <p:cNvPr id="4" name="ตัวเชื่อมต่อตรง 3"/>
          <p:cNvCxnSpPr/>
          <p:nvPr/>
        </p:nvCxnSpPr>
        <p:spPr>
          <a:xfrm>
            <a:off x="264975" y="975893"/>
            <a:ext cx="864000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ตัวแทนเนื้อหา 4"/>
          <p:cNvSpPr>
            <a:spLocks noGrp="1"/>
          </p:cNvSpPr>
          <p:nvPr>
            <p:ph idx="1"/>
          </p:nvPr>
        </p:nvSpPr>
        <p:spPr>
          <a:xfrm>
            <a:off x="381999" y="1094536"/>
            <a:ext cx="8434320" cy="381987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h-TH" sz="16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ส่วนที่ 2 เอกสาร/หลักฐาน/ร่องรอย การดำเนินงาน</a:t>
            </a:r>
          </a:p>
          <a:p>
            <a:pPr marL="0" indent="0">
              <a:buNone/>
            </a:pPr>
            <a:r>
              <a:rPr lang="th-TH" sz="1600" b="1" dirty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ตอนที่ 1 ศักยภาพศูนย์บ่มเพาะผู้ประกอบการอาชีวศึกษา </a:t>
            </a:r>
          </a:p>
          <a:p>
            <a:pPr marL="0" indent="0">
              <a:buNone/>
            </a:pPr>
            <a:r>
              <a:rPr lang="th-TH" sz="1600" b="1" dirty="0">
                <a:solidFill>
                  <a:srgbClr val="0066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ตัวบ่งชี้ที่ 1 สำนักงานศูนย์บ่มเพาะผู้ประกอบการอาชีวศึกษา</a:t>
            </a:r>
          </a:p>
        </p:txBody>
      </p:sp>
      <p:pic>
        <p:nvPicPr>
          <p:cNvPr id="11266" name="Picture 2" descr="ผลการค้นหารูปภาพสำหรับ ดอกไม้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6942" y="0"/>
            <a:ext cx="1071562" cy="1071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3" name="ตาราง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6817673"/>
              </p:ext>
            </p:extLst>
          </p:nvPr>
        </p:nvGraphicFramePr>
        <p:xfrm>
          <a:off x="553008" y="2139702"/>
          <a:ext cx="8351967" cy="252374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35196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74177">
                <a:tc>
                  <a:txBody>
                    <a:bodyPr/>
                    <a:lstStyle/>
                    <a:p>
                      <a:pPr algn="thaiDi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dirty="0">
                          <a:solidFill>
                            <a:schemeClr val="tx1"/>
                          </a:solidFill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1. </a:t>
                      </a:r>
                      <a:r>
                        <a:rPr lang="th-TH" sz="2400" dirty="0" smtClean="0">
                          <a:solidFill>
                            <a:schemeClr val="tx1"/>
                          </a:solidFill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มีสำนักงานศูนย์บ่มเพาะ</a:t>
                      </a:r>
                      <a:r>
                        <a:rPr lang="th-TH" sz="2400" dirty="0">
                          <a:solidFill>
                            <a:schemeClr val="tx1"/>
                          </a:solidFill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ผู้ประกอบการอาชีวศึกษาที่ตั้งอยู่ใน</a:t>
                      </a:r>
                      <a:r>
                        <a:rPr lang="th-TH" sz="2400" dirty="0" err="1">
                          <a:solidFill>
                            <a:schemeClr val="tx1"/>
                          </a:solidFill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ทำเล</a:t>
                      </a:r>
                      <a:r>
                        <a:rPr lang="th-TH" sz="2400" dirty="0">
                          <a:solidFill>
                            <a:schemeClr val="tx1"/>
                          </a:solidFill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ที่เหมาะสม เป็นสัดส่วน และสามารถติดต่อได้</a:t>
                      </a:r>
                      <a:r>
                        <a:rPr lang="th-TH" sz="2400" dirty="0" smtClean="0">
                          <a:solidFill>
                            <a:schemeClr val="tx1"/>
                          </a:solidFill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สะดวก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51880" marR="518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2048">
                <a:tc>
                  <a:txBody>
                    <a:bodyPr/>
                    <a:lstStyle/>
                    <a:p>
                      <a:pPr algn="thaiDi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>
                          <a:solidFill>
                            <a:schemeClr val="tx1"/>
                          </a:solidFill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2. มีป้ายสำนักงานศูนย์บ่มเพาะผู้ประกอบการอาชีวศึกษาที่ถาวร และมีรายละเอียดครบถ้วนตามแบบที่กำหนดในคู่มือ</a:t>
                      </a:r>
                      <a:endParaRPr lang="en-US" sz="2400">
                        <a:solidFill>
                          <a:schemeClr val="tx1"/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51880" marR="51880" marT="0" marB="0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0728">
                <a:tc>
                  <a:txBody>
                    <a:bodyPr/>
                    <a:lstStyle/>
                    <a:p>
                      <a:pPr algn="thaiDi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dirty="0">
                          <a:solidFill>
                            <a:schemeClr val="tx1"/>
                          </a:solidFill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3. มีแผนภูมิตามโครงสร้างการบริหารงานศูนย์บ่มเพาะผู้ประกอบการอาชีวศึกษา ที่มีรูปภาพ ตำแหน่งที่รับผิดชอบ ติดแสดงไว้อย่างชัดเจน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51880" marR="518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8924217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350830" y="118643"/>
            <a:ext cx="8229600" cy="857250"/>
          </a:xfrm>
        </p:spPr>
        <p:txBody>
          <a:bodyPr>
            <a:noAutofit/>
          </a:bodyPr>
          <a:lstStyle/>
          <a:p>
            <a:pPr algn="l"/>
            <a:r>
              <a:rPr lang="th-TH" sz="2800" b="1" dirty="0">
                <a:solidFill>
                  <a:srgbClr val="0000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การประเมินศูนย์บ่มเพาะฯ ระดับสถานศึกษา</a:t>
            </a:r>
          </a:p>
        </p:txBody>
      </p:sp>
      <p:cxnSp>
        <p:nvCxnSpPr>
          <p:cNvPr id="4" name="ตัวเชื่อมต่อตรง 3"/>
          <p:cNvCxnSpPr/>
          <p:nvPr/>
        </p:nvCxnSpPr>
        <p:spPr>
          <a:xfrm>
            <a:off x="264975" y="975893"/>
            <a:ext cx="864000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ตัวแทนเนื้อหา 4"/>
          <p:cNvSpPr>
            <a:spLocks noGrp="1"/>
          </p:cNvSpPr>
          <p:nvPr>
            <p:ph idx="1"/>
          </p:nvPr>
        </p:nvSpPr>
        <p:spPr>
          <a:xfrm>
            <a:off x="381999" y="1094536"/>
            <a:ext cx="8434320" cy="381987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h-TH" sz="16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ส่วนที่ 2 เอกสาร/หลักฐาน/ร่องรอย การดำเนินงาน</a:t>
            </a:r>
          </a:p>
          <a:p>
            <a:pPr marL="0" indent="0">
              <a:buNone/>
            </a:pPr>
            <a:r>
              <a:rPr lang="th-TH" sz="1600" b="1" dirty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ตอนที่ 1 ศักยภาพศูนย์บ่มเพาะผู้ประกอบการอาชีวศึกษา </a:t>
            </a:r>
          </a:p>
          <a:p>
            <a:pPr marL="0" indent="0">
              <a:buNone/>
            </a:pPr>
            <a:r>
              <a:rPr lang="th-TH" sz="1600" b="1" dirty="0">
                <a:solidFill>
                  <a:srgbClr val="0066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ตัวบ่งชี้ที่ 1 สำนักงานศูนย์บ่มเพาะผู้ประกอบการอาชีวศึกษา (ต่อ)</a:t>
            </a:r>
          </a:p>
        </p:txBody>
      </p:sp>
      <p:pic>
        <p:nvPicPr>
          <p:cNvPr id="11266" name="Picture 2" descr="ผลการค้นหารูปภาพสำหรับ ดอกไม้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6942" y="0"/>
            <a:ext cx="1071562" cy="1071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3" name="ตาราง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7931957"/>
              </p:ext>
            </p:extLst>
          </p:nvPr>
        </p:nvGraphicFramePr>
        <p:xfrm>
          <a:off x="464352" y="2163223"/>
          <a:ext cx="8351967" cy="168249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35196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667637">
                <a:tc>
                  <a:txBody>
                    <a:bodyPr/>
                    <a:lstStyle/>
                    <a:p>
                      <a:pPr algn="thaiDi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dirty="0">
                          <a:solidFill>
                            <a:schemeClr val="tx1"/>
                          </a:solidFill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4. มีคำสั่งแต่งตั้งคณะกรรมการดำเนินการครบถ้วนตามโครงสร้างศูนย์บ่มเพาะผู้ประกอบการอาชีวศึกษา ระบุหน้าที่ปฏิบัติงาน ในปีการศึกษาที่รับการประเมิน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51880" marR="518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00728">
                <a:tc>
                  <a:txBody>
                    <a:bodyPr/>
                    <a:lstStyle/>
                    <a:p>
                      <a:pPr algn="thaiDi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dirty="0">
                          <a:solidFill>
                            <a:schemeClr val="tx1"/>
                          </a:solidFill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5. มีความพร้อมด้านวัสดุ อุปกรณ์ ครุภัณฑ์ พื้นที่บริการให้คำปรึกษา มุมวิชาการ ในการให้บริการของศูนย์บ่มเพาะผู้ประกอบการอาชีวศึกษา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51880" marR="518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9668878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46856" y="195486"/>
            <a:ext cx="8229600" cy="857250"/>
          </a:xfrm>
        </p:spPr>
        <p:txBody>
          <a:bodyPr>
            <a:noAutofit/>
          </a:bodyPr>
          <a:lstStyle/>
          <a:p>
            <a:pPr algn="l"/>
            <a:r>
              <a:rPr lang="th-TH" sz="2800" b="1" dirty="0">
                <a:solidFill>
                  <a:srgbClr val="0000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การประเมินศูนย์บ่มเพาะฯ ระดับสถานศึกษา</a:t>
            </a:r>
          </a:p>
        </p:txBody>
      </p:sp>
      <p:cxnSp>
        <p:nvCxnSpPr>
          <p:cNvPr id="4" name="ตัวเชื่อมต่อตรง 3"/>
          <p:cNvCxnSpPr/>
          <p:nvPr/>
        </p:nvCxnSpPr>
        <p:spPr>
          <a:xfrm>
            <a:off x="251520" y="1131590"/>
            <a:ext cx="864000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ตัวแทนเนื้อหา 4"/>
          <p:cNvSpPr>
            <a:spLocks noGrp="1"/>
          </p:cNvSpPr>
          <p:nvPr>
            <p:ph idx="1"/>
          </p:nvPr>
        </p:nvSpPr>
        <p:spPr>
          <a:xfrm>
            <a:off x="457200" y="1200150"/>
            <a:ext cx="8434320" cy="381987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h-TH" sz="16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ส่วนที่ 2 เอกสาร/หลักฐาน/ร่องรอย การดำเนินงาน</a:t>
            </a:r>
          </a:p>
          <a:p>
            <a:pPr marL="0" indent="0">
              <a:buNone/>
            </a:pPr>
            <a:r>
              <a:rPr lang="th-TH" sz="1600" b="1" dirty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ตอนที่ 1 ศักยภาพศูนย์บ่มเพาะผู้ประกอบการอาชีวศึกษา </a:t>
            </a:r>
          </a:p>
          <a:p>
            <a:pPr marL="0" indent="0">
              <a:buNone/>
            </a:pPr>
            <a:r>
              <a:rPr lang="th-TH" sz="1600" b="1" dirty="0">
                <a:solidFill>
                  <a:srgbClr val="0066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ตัวบ่งชี้ที่ 1 สำนักงานศูนย์บ่มเพาะผู้ประกอบการอาชีวศึกษา</a:t>
            </a:r>
          </a:p>
          <a:p>
            <a:pPr marL="0" indent="0">
              <a:buNone/>
            </a:pPr>
            <a:r>
              <a:rPr lang="th-TH" sz="1600" b="1" dirty="0">
                <a:solidFill>
                  <a:srgbClr val="CC00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เกณฑ์การตัดสิน</a:t>
            </a:r>
          </a:p>
          <a:p>
            <a:pPr marL="0" indent="0">
              <a:buNone/>
            </a:pPr>
            <a:r>
              <a:rPr lang="th-TH" sz="16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มีผลการปฏิบัติตาม</a:t>
            </a:r>
            <a:r>
              <a:rPr lang="th-TH" sz="1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หลักฐานครบถ้วน </a:t>
            </a:r>
            <a:r>
              <a:rPr lang="th-TH" sz="1600" b="1" dirty="0">
                <a:latin typeface="Tahoma" pitchFamily="34" charset="0"/>
                <a:ea typeface="Tahoma" pitchFamily="34" charset="0"/>
                <a:cs typeface="Tahoma" pitchFamily="34" charset="0"/>
              </a:rPr>
              <a:t>1 ข้อ = 1 คะแนน</a:t>
            </a:r>
          </a:p>
          <a:p>
            <a:pPr marL="0" indent="0">
              <a:buNone/>
            </a:pPr>
            <a:r>
              <a:rPr lang="th-TH" sz="16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มีผลการปฏิบัติตามหลักฐานครบถ้วน </a:t>
            </a:r>
            <a:r>
              <a:rPr lang="en-US" sz="1600" b="1" dirty="0">
                <a:latin typeface="Tahoma" pitchFamily="34" charset="0"/>
                <a:ea typeface="Tahoma" pitchFamily="34" charset="0"/>
                <a:cs typeface="Tahoma" pitchFamily="34" charset="0"/>
              </a:rPr>
              <a:t>2</a:t>
            </a:r>
            <a:r>
              <a:rPr lang="th-TH" sz="1600" b="1" dirty="0">
                <a:latin typeface="Tahoma" pitchFamily="34" charset="0"/>
                <a:ea typeface="Tahoma" pitchFamily="34" charset="0"/>
                <a:cs typeface="Tahoma" pitchFamily="34" charset="0"/>
              </a:rPr>
              <a:t> ข้อ = </a:t>
            </a:r>
            <a:r>
              <a:rPr lang="en-US" sz="1600" b="1" dirty="0">
                <a:latin typeface="Tahoma" pitchFamily="34" charset="0"/>
                <a:ea typeface="Tahoma" pitchFamily="34" charset="0"/>
                <a:cs typeface="Tahoma" pitchFamily="34" charset="0"/>
              </a:rPr>
              <a:t>2</a:t>
            </a:r>
            <a:r>
              <a:rPr lang="th-TH" sz="1600" b="1" dirty="0">
                <a:latin typeface="Tahoma" pitchFamily="34" charset="0"/>
                <a:ea typeface="Tahoma" pitchFamily="34" charset="0"/>
                <a:cs typeface="Tahoma" pitchFamily="34" charset="0"/>
              </a:rPr>
              <a:t> คะแนน</a:t>
            </a:r>
          </a:p>
          <a:p>
            <a:pPr marL="0" indent="0">
              <a:buNone/>
            </a:pPr>
            <a:r>
              <a:rPr lang="th-TH" sz="16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มีผลการปฏิบัติตามหลักฐานครบถ้วน </a:t>
            </a:r>
            <a:r>
              <a:rPr lang="en-US" sz="1600" b="1" dirty="0">
                <a:latin typeface="Tahoma" pitchFamily="34" charset="0"/>
                <a:ea typeface="Tahoma" pitchFamily="34" charset="0"/>
                <a:cs typeface="Tahoma" pitchFamily="34" charset="0"/>
              </a:rPr>
              <a:t>3</a:t>
            </a:r>
            <a:r>
              <a:rPr lang="th-TH" sz="1600" b="1" dirty="0">
                <a:latin typeface="Tahoma" pitchFamily="34" charset="0"/>
                <a:ea typeface="Tahoma" pitchFamily="34" charset="0"/>
                <a:cs typeface="Tahoma" pitchFamily="34" charset="0"/>
              </a:rPr>
              <a:t> ข้อ = </a:t>
            </a:r>
            <a:r>
              <a:rPr lang="en-US" sz="1600" b="1" dirty="0">
                <a:latin typeface="Tahoma" pitchFamily="34" charset="0"/>
                <a:ea typeface="Tahoma" pitchFamily="34" charset="0"/>
                <a:cs typeface="Tahoma" pitchFamily="34" charset="0"/>
              </a:rPr>
              <a:t>3</a:t>
            </a:r>
            <a:r>
              <a:rPr lang="th-TH" sz="1600" b="1" dirty="0">
                <a:latin typeface="Tahoma" pitchFamily="34" charset="0"/>
                <a:ea typeface="Tahoma" pitchFamily="34" charset="0"/>
                <a:cs typeface="Tahoma" pitchFamily="34" charset="0"/>
              </a:rPr>
              <a:t> คะแนน</a:t>
            </a:r>
          </a:p>
          <a:p>
            <a:pPr marL="0" indent="0">
              <a:buNone/>
            </a:pPr>
            <a:r>
              <a:rPr lang="th-TH" sz="16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มีผลการปฏิบัติตามหลักฐานครบถ้วน </a:t>
            </a:r>
            <a:r>
              <a:rPr lang="en-US" sz="1600" b="1" dirty="0">
                <a:latin typeface="Tahoma" pitchFamily="34" charset="0"/>
                <a:ea typeface="Tahoma" pitchFamily="34" charset="0"/>
                <a:cs typeface="Tahoma" pitchFamily="34" charset="0"/>
              </a:rPr>
              <a:t>4</a:t>
            </a:r>
            <a:r>
              <a:rPr lang="th-TH" sz="1600" b="1" dirty="0">
                <a:latin typeface="Tahoma" pitchFamily="34" charset="0"/>
                <a:ea typeface="Tahoma" pitchFamily="34" charset="0"/>
                <a:cs typeface="Tahoma" pitchFamily="34" charset="0"/>
              </a:rPr>
              <a:t> ข้อ = </a:t>
            </a:r>
            <a:r>
              <a:rPr lang="en-US" sz="1600" b="1" dirty="0">
                <a:latin typeface="Tahoma" pitchFamily="34" charset="0"/>
                <a:ea typeface="Tahoma" pitchFamily="34" charset="0"/>
                <a:cs typeface="Tahoma" pitchFamily="34" charset="0"/>
              </a:rPr>
              <a:t>4</a:t>
            </a:r>
            <a:r>
              <a:rPr lang="th-TH" sz="1600" b="1" dirty="0">
                <a:latin typeface="Tahoma" pitchFamily="34" charset="0"/>
                <a:ea typeface="Tahoma" pitchFamily="34" charset="0"/>
                <a:cs typeface="Tahoma" pitchFamily="34" charset="0"/>
              </a:rPr>
              <a:t> คะแนน</a:t>
            </a:r>
          </a:p>
          <a:p>
            <a:pPr marL="0" indent="0">
              <a:buNone/>
            </a:pPr>
            <a:r>
              <a:rPr lang="th-TH" sz="16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มีผลการปฏิบัติตามหลักฐานครบถ้วน </a:t>
            </a:r>
            <a:r>
              <a:rPr lang="en-US" sz="1600" b="1" dirty="0">
                <a:latin typeface="Tahoma" pitchFamily="34" charset="0"/>
                <a:ea typeface="Tahoma" pitchFamily="34" charset="0"/>
                <a:cs typeface="Tahoma" pitchFamily="34" charset="0"/>
              </a:rPr>
              <a:t>5</a:t>
            </a:r>
            <a:r>
              <a:rPr lang="th-TH" sz="1600" b="1" dirty="0">
                <a:latin typeface="Tahoma" pitchFamily="34" charset="0"/>
                <a:ea typeface="Tahoma" pitchFamily="34" charset="0"/>
                <a:cs typeface="Tahoma" pitchFamily="34" charset="0"/>
              </a:rPr>
              <a:t> ข้อ = </a:t>
            </a:r>
            <a:r>
              <a:rPr lang="en-US" sz="1600" b="1" dirty="0">
                <a:latin typeface="Tahoma" pitchFamily="34" charset="0"/>
                <a:ea typeface="Tahoma" pitchFamily="34" charset="0"/>
                <a:cs typeface="Tahoma" pitchFamily="34" charset="0"/>
              </a:rPr>
              <a:t>5</a:t>
            </a:r>
            <a:r>
              <a:rPr lang="th-TH" sz="1600" b="1" dirty="0">
                <a:latin typeface="Tahoma" pitchFamily="34" charset="0"/>
                <a:ea typeface="Tahoma" pitchFamily="34" charset="0"/>
                <a:cs typeface="Tahoma" pitchFamily="34" charset="0"/>
              </a:rPr>
              <a:t> คะแนน</a:t>
            </a:r>
          </a:p>
          <a:p>
            <a:pPr marL="0" indent="0">
              <a:buNone/>
            </a:pPr>
            <a:endParaRPr lang="th-TH" sz="16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11266" name="Picture 2" descr="ผลการค้นหารูปภาพสำหรับ ดอกไม้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6942" y="0"/>
            <a:ext cx="1071562" cy="1071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034104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46856" y="195486"/>
            <a:ext cx="8229600" cy="857250"/>
          </a:xfrm>
        </p:spPr>
        <p:txBody>
          <a:bodyPr>
            <a:noAutofit/>
          </a:bodyPr>
          <a:lstStyle/>
          <a:p>
            <a:pPr algn="l"/>
            <a:r>
              <a:rPr lang="th-TH" sz="2800" b="1" dirty="0">
                <a:solidFill>
                  <a:srgbClr val="0000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การประเมินศูนย์บ่มเพาะฯ ระดับสถานศึกษา</a:t>
            </a:r>
          </a:p>
        </p:txBody>
      </p:sp>
      <p:cxnSp>
        <p:nvCxnSpPr>
          <p:cNvPr id="4" name="ตัวเชื่อมต่อตรง 3"/>
          <p:cNvCxnSpPr/>
          <p:nvPr/>
        </p:nvCxnSpPr>
        <p:spPr>
          <a:xfrm>
            <a:off x="251520" y="1131590"/>
            <a:ext cx="864000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ตัวแทนเนื้อหา 4"/>
          <p:cNvSpPr>
            <a:spLocks noGrp="1"/>
          </p:cNvSpPr>
          <p:nvPr>
            <p:ph idx="1"/>
          </p:nvPr>
        </p:nvSpPr>
        <p:spPr>
          <a:xfrm>
            <a:off x="457200" y="1200150"/>
            <a:ext cx="8434320" cy="381987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h-TH" sz="16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ส่วนที่ 2 เอกสาร/หลักฐาน/ร่องรอย การดำเนินงาน</a:t>
            </a:r>
          </a:p>
          <a:p>
            <a:pPr marL="0" indent="0">
              <a:buNone/>
            </a:pPr>
            <a:r>
              <a:rPr lang="th-TH" sz="1600" b="1" dirty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ตอนที่ 1 ศักยภาพศูนย์บ่มเพาะผู้ประกอบการอาชีวศึกษา </a:t>
            </a:r>
          </a:p>
          <a:p>
            <a:pPr marL="0" indent="0">
              <a:buNone/>
            </a:pPr>
            <a:r>
              <a:rPr lang="th-TH" sz="1600" b="1" dirty="0">
                <a:solidFill>
                  <a:srgbClr val="0066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ตัวบ่งชี้ที่ 2 การบริหารงานของหัวหน้าศูนย์บ่มเพาะผู้ประกอบการอาชีวศึกษา</a:t>
            </a:r>
          </a:p>
        </p:txBody>
      </p:sp>
      <p:pic>
        <p:nvPicPr>
          <p:cNvPr id="11266" name="Picture 2" descr="ผลการค้นหารูปภาพสำหรับ ดอกไม้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6942" y="0"/>
            <a:ext cx="1071562" cy="1071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3" name="ตาราง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3347475"/>
              </p:ext>
            </p:extLst>
          </p:nvPr>
        </p:nvGraphicFramePr>
        <p:xfrm>
          <a:off x="534333" y="2157558"/>
          <a:ext cx="8286139" cy="286246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28613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63488">
                <a:tc>
                  <a:txBody>
                    <a:bodyPr/>
                    <a:lstStyle/>
                    <a:p>
                      <a:pPr algn="thaiDi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dirty="0">
                          <a:solidFill>
                            <a:schemeClr val="tx1"/>
                          </a:solidFill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1. มีแผนการปฏิบัติงานประจำปี ของศูนย์บ่มเพาะผู้ประกอบการอาชีวศึกษา ซึ่งจัดทำเป็นรูปเล่ม และได้รับการอนุมัติจากผู้อำนวยการสถานศึกษาแล้ว</a:t>
                      </a: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48828" marR="48828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algn="thaiDi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dirty="0">
                          <a:solidFill>
                            <a:schemeClr val="tx1"/>
                          </a:solidFill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2. มีปฏิทินการปฏิบัติงานประจำปีของศูนย์บ่มเพาะผู้ประกอบการอาชีวศึกษา แสดงไว้ในศูนย์บ่มเพาะอย่างชัดเจน</a:t>
                      </a: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48828" marR="48828" marT="0" marB="0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4056">
                <a:tc>
                  <a:txBody>
                    <a:bodyPr/>
                    <a:lstStyle/>
                    <a:p>
                      <a:pPr algn="thaiDi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>
                          <a:solidFill>
                            <a:schemeClr val="tx1"/>
                          </a:solidFill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3. มีรายงานสรุปผลการดำเนินงานนำเสนอผู้บริหาร โดยหัวหน้าศูนย์บ่มเพาะฯ ประกอบด้วย แผนการปฏิบัติงาน สรุปผลการดำเนินงานบ่มเพาะฯ การดำเนินธุรกิจของผู้เรียน และสรุปผลการใช้ศูนย์บ่มเพาะฯ เป็นแหล่งเรียนรู้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48828" marR="48828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algn="thaiDi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dirty="0">
                          <a:solidFill>
                            <a:schemeClr val="tx1"/>
                          </a:solidFill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4. </a:t>
                      </a:r>
                      <a:r>
                        <a:rPr lang="th-TH" sz="2000" spc="-40" dirty="0">
                          <a:solidFill>
                            <a:schemeClr val="tx1"/>
                          </a:solidFill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มีการเผยแพร่ผลการดำเนินงานของศูนย์บ่มเพาะผู้ประกอบการอาชีวศึกษาด้วยช่องทางที่หลากหลาย</a:t>
                      </a:r>
                      <a:r>
                        <a:rPr lang="th-TH" sz="2000" dirty="0">
                          <a:solidFill>
                            <a:schemeClr val="tx1"/>
                          </a:solidFill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 จำนวนไม่น้อยกว่า </a:t>
                      </a: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TH Sarabun New" panose="020B0500040200020003" pitchFamily="34" charset="-34"/>
                        <a:cs typeface="TH Sarabun New" panose="020B0500040200020003" pitchFamily="34" charset="-34"/>
                      </a:endParaRPr>
                    </a:p>
                    <a:p>
                      <a:pPr algn="thaiDi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    </a:t>
                      </a:r>
                      <a:r>
                        <a:rPr lang="th-TH" sz="2000" dirty="0">
                          <a:solidFill>
                            <a:schemeClr val="tx1"/>
                          </a:solidFill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3 ช่องทาง</a:t>
                      </a: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48828" marR="48828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99303">
                <a:tc>
                  <a:txBody>
                    <a:bodyPr/>
                    <a:lstStyle/>
                    <a:p>
                      <a:pPr algn="thaiDi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5. </a:t>
                      </a:r>
                      <a:r>
                        <a:rPr lang="th-TH" sz="2000" dirty="0">
                          <a:solidFill>
                            <a:schemeClr val="tx1"/>
                          </a:solidFill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มีการประเมินความพึงพอใจของผู้รับบริการศูนย์บ่มเพาะผู้ประกอบการอาชีวศึกษา</a:t>
                      </a: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48828" marR="48828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5034104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46856" y="195486"/>
            <a:ext cx="8229600" cy="857250"/>
          </a:xfrm>
        </p:spPr>
        <p:txBody>
          <a:bodyPr>
            <a:noAutofit/>
          </a:bodyPr>
          <a:lstStyle/>
          <a:p>
            <a:pPr algn="l"/>
            <a:r>
              <a:rPr lang="th-TH" sz="2800" b="1" dirty="0">
                <a:solidFill>
                  <a:srgbClr val="0000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การประเมินศูนย์บ่มเพาะฯ ระดับสถานศึกษา</a:t>
            </a:r>
          </a:p>
        </p:txBody>
      </p:sp>
      <p:cxnSp>
        <p:nvCxnSpPr>
          <p:cNvPr id="4" name="ตัวเชื่อมต่อตรง 3"/>
          <p:cNvCxnSpPr/>
          <p:nvPr/>
        </p:nvCxnSpPr>
        <p:spPr>
          <a:xfrm>
            <a:off x="251520" y="1131590"/>
            <a:ext cx="864000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ตัวแทนเนื้อหา 4"/>
          <p:cNvSpPr>
            <a:spLocks noGrp="1"/>
          </p:cNvSpPr>
          <p:nvPr>
            <p:ph idx="1"/>
          </p:nvPr>
        </p:nvSpPr>
        <p:spPr>
          <a:xfrm>
            <a:off x="457200" y="1200150"/>
            <a:ext cx="8434320" cy="381987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h-TH" sz="16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ส่วนที่ 2 เอกสาร/หลักฐาน/ร่องรอย การดำเนินงาน</a:t>
            </a:r>
          </a:p>
          <a:p>
            <a:pPr marL="0" indent="0">
              <a:buNone/>
            </a:pPr>
            <a:r>
              <a:rPr lang="th-TH" sz="1600" b="1" dirty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ตอนที่ 1 ศักยภาพศูนย์บ่มเพาะผู้ประกอบการอาชีวศึกษา </a:t>
            </a:r>
          </a:p>
          <a:p>
            <a:pPr marL="0" indent="0">
              <a:buNone/>
            </a:pPr>
            <a:r>
              <a:rPr lang="th-TH" sz="1600" b="1" dirty="0">
                <a:solidFill>
                  <a:srgbClr val="0066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ตัวบ่งชี้ที่ 2 การบริหารงานของหัวหน้าศูนย์บ่มเพาะผู้ประกอบการอาชีวศึกษา</a:t>
            </a:r>
          </a:p>
          <a:p>
            <a:pPr marL="0" indent="0">
              <a:buNone/>
            </a:pPr>
            <a:r>
              <a:rPr lang="th-TH" sz="1600" b="1" dirty="0">
                <a:solidFill>
                  <a:srgbClr val="CC0099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เกณฑ์การตัดสิน</a:t>
            </a:r>
          </a:p>
          <a:p>
            <a:pPr marL="0" indent="0">
              <a:buNone/>
            </a:pPr>
            <a:r>
              <a:rPr lang="th-TH" sz="16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มีผลการปฏิบัติตามหลักฐานครบถ้วน 1 ข้อ = 1 คะแนน</a:t>
            </a:r>
          </a:p>
          <a:p>
            <a:pPr marL="0" indent="0">
              <a:buNone/>
            </a:pPr>
            <a:r>
              <a:rPr lang="th-TH" sz="16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มีผลการปฏิบัติตามหลักฐานครบถ้วน 2 ข้อ = 2 คะแนน</a:t>
            </a:r>
          </a:p>
          <a:p>
            <a:pPr marL="0" indent="0">
              <a:buNone/>
            </a:pPr>
            <a:r>
              <a:rPr lang="th-TH" sz="16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มีผลการปฏิบัติตามหลักฐานครบถ้วน 3 ข้อ = 3 คะแนน</a:t>
            </a:r>
          </a:p>
          <a:p>
            <a:pPr marL="0" indent="0">
              <a:buNone/>
            </a:pPr>
            <a:r>
              <a:rPr lang="th-TH" sz="16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มีผลการปฏิบัติตามหลักฐานครบถ้วน 4 ข้อ = 4 คะแนน</a:t>
            </a:r>
          </a:p>
          <a:p>
            <a:pPr marL="0" indent="0">
              <a:buNone/>
            </a:pPr>
            <a:r>
              <a:rPr lang="th-TH" sz="16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มีผลการปฏิบัติตามหลักฐานครบถ้วน 5 ข้อ = 5 คะแนน</a:t>
            </a:r>
          </a:p>
          <a:p>
            <a:pPr marL="0" indent="0">
              <a:buNone/>
            </a:pPr>
            <a:endParaRPr lang="th-TH" sz="1600" b="1" dirty="0">
              <a:solidFill>
                <a:srgbClr val="0066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11266" name="Picture 2" descr="ผลการค้นหารูปภาพสำหรับ ดอกไม้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6942" y="0"/>
            <a:ext cx="1071562" cy="1071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2479350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46856" y="195486"/>
            <a:ext cx="8229600" cy="857250"/>
          </a:xfrm>
        </p:spPr>
        <p:txBody>
          <a:bodyPr>
            <a:noAutofit/>
          </a:bodyPr>
          <a:lstStyle/>
          <a:p>
            <a:pPr algn="l"/>
            <a:r>
              <a:rPr lang="th-TH" sz="2800" b="1" dirty="0">
                <a:solidFill>
                  <a:srgbClr val="0000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การประเมินศูนย์บ่มเพาะฯ ระดับสถานศึกษา</a:t>
            </a:r>
          </a:p>
        </p:txBody>
      </p:sp>
      <p:cxnSp>
        <p:nvCxnSpPr>
          <p:cNvPr id="4" name="ตัวเชื่อมต่อตรง 3"/>
          <p:cNvCxnSpPr/>
          <p:nvPr/>
        </p:nvCxnSpPr>
        <p:spPr>
          <a:xfrm>
            <a:off x="251520" y="1131590"/>
            <a:ext cx="864000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ตัวแทนเนื้อหา 4"/>
          <p:cNvSpPr>
            <a:spLocks noGrp="1"/>
          </p:cNvSpPr>
          <p:nvPr>
            <p:ph idx="1"/>
          </p:nvPr>
        </p:nvSpPr>
        <p:spPr>
          <a:xfrm>
            <a:off x="457200" y="1200150"/>
            <a:ext cx="8434320" cy="381987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h-TH" sz="16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ส่วนที่ 2 เอกสาร/หลักฐาน/ร่องรอย การดำเนินงาน</a:t>
            </a:r>
          </a:p>
          <a:p>
            <a:pPr marL="0" indent="0">
              <a:buNone/>
            </a:pPr>
            <a:r>
              <a:rPr lang="th-TH" sz="1600" b="1" dirty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ตอนที่ 1 ศักยภาพศูนย์บ่มเพาะผู้ประกอบการอาชีวศึกษา </a:t>
            </a:r>
          </a:p>
          <a:p>
            <a:pPr marL="0" indent="0">
              <a:buNone/>
            </a:pPr>
            <a:r>
              <a:rPr lang="th-TH" sz="1600" b="1" dirty="0">
                <a:solidFill>
                  <a:srgbClr val="0066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ตัวบ่งชี้ที่ 3 การสนับสนุนของสถานศึกษา</a:t>
            </a:r>
            <a:endParaRPr lang="en-US" sz="1600" b="1" dirty="0">
              <a:solidFill>
                <a:srgbClr val="0066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0" indent="0">
              <a:buNone/>
            </a:pPr>
            <a:endParaRPr lang="th-TH" sz="1600" b="1" dirty="0">
              <a:solidFill>
                <a:srgbClr val="0066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11266" name="Picture 2" descr="ผลการค้นหารูปภาพสำหรับ ดอกไม้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6942" y="0"/>
            <a:ext cx="1071562" cy="1071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3" name="ตาราง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17076274"/>
              </p:ext>
            </p:extLst>
          </p:nvPr>
        </p:nvGraphicFramePr>
        <p:xfrm>
          <a:off x="683568" y="2166196"/>
          <a:ext cx="7992888" cy="28346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99288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thaiDist">
                        <a:spcAft>
                          <a:spcPts val="0"/>
                        </a:spcAft>
                      </a:pPr>
                      <a:r>
                        <a:rPr lang="th-TH" sz="2400">
                          <a:solidFill>
                            <a:schemeClr val="tx1"/>
                          </a:solidFill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1. สถานศึกษามีการกำหนดการพัฒนาศักยภาพศูนย์บ่มเพาะผู้ประกอบการอาชีวศึกษาและผู้เรียน ไว้ในมาตรฐานการอาชีวศึกษาของสถานศึกษา</a:t>
                      </a:r>
                      <a:endParaRPr lang="en-US" sz="2400">
                        <a:solidFill>
                          <a:schemeClr val="tx1"/>
                        </a:solidFill>
                        <a:effectLst/>
                        <a:latin typeface="TH Sarabun New" panose="020B0500040200020003" pitchFamily="34" charset="-34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thaiDi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>
                          <a:solidFill>
                            <a:schemeClr val="tx1"/>
                          </a:solidFill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2. สถานศึกษามีการกำหนดโครงการพัฒนาศักยภาพศูนย์บ่มเพาะผู้ประกอบการอาชีวศึกษาและผู้เรียน ไว้ในแผนพัฒนาสถานศึกษา และ/หรือแผนปฏิบัติราชการประจำปี</a:t>
                      </a:r>
                      <a:endParaRPr lang="en-US" sz="2400">
                        <a:solidFill>
                          <a:schemeClr val="tx1"/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thaiDi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dirty="0">
                          <a:solidFill>
                            <a:schemeClr val="tx1"/>
                          </a:solidFill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3. ผู้บริหารสถานศึกษามีการประชุมชี้แจงครูและบุคลากรทางการศึกษา เกี่ยวกับการพัฒนาศักยภาพศูนย์บ่มเพาะผู้ประกอบการอาชีวศึกษา โดยมีหลักฐานที่เกี่ยวข้องกับการประชุมครบถ้วน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8943931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46856" y="195486"/>
            <a:ext cx="8229600" cy="857250"/>
          </a:xfrm>
        </p:spPr>
        <p:txBody>
          <a:bodyPr>
            <a:noAutofit/>
          </a:bodyPr>
          <a:lstStyle/>
          <a:p>
            <a:pPr algn="l"/>
            <a:r>
              <a:rPr lang="th-TH" sz="2800" b="1" dirty="0">
                <a:solidFill>
                  <a:srgbClr val="0000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การประเมินศูนย์บ่มเพาะฯ ระดับสถานศึกษา</a:t>
            </a:r>
          </a:p>
        </p:txBody>
      </p:sp>
      <p:cxnSp>
        <p:nvCxnSpPr>
          <p:cNvPr id="4" name="ตัวเชื่อมต่อตรง 3"/>
          <p:cNvCxnSpPr/>
          <p:nvPr/>
        </p:nvCxnSpPr>
        <p:spPr>
          <a:xfrm>
            <a:off x="251520" y="1131590"/>
            <a:ext cx="864000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ตัวแทนเนื้อหา 4"/>
          <p:cNvSpPr>
            <a:spLocks noGrp="1"/>
          </p:cNvSpPr>
          <p:nvPr>
            <p:ph idx="1"/>
          </p:nvPr>
        </p:nvSpPr>
        <p:spPr>
          <a:xfrm>
            <a:off x="457200" y="1200150"/>
            <a:ext cx="8434320" cy="381987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h-TH" sz="16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ส่วนที่ 2 เอกสาร/หลักฐาน/ร่องรอย การดำเนินงาน</a:t>
            </a:r>
          </a:p>
          <a:p>
            <a:pPr marL="0" indent="0">
              <a:buNone/>
            </a:pPr>
            <a:r>
              <a:rPr lang="th-TH" sz="1600" b="1" dirty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ตอนที่ 1 ศักยภาพศูนย์บ่มเพาะผู้ประกอบการอาชีวศึกษา </a:t>
            </a:r>
          </a:p>
          <a:p>
            <a:pPr marL="0" indent="0">
              <a:buNone/>
            </a:pPr>
            <a:r>
              <a:rPr lang="th-TH" sz="1600" b="1" dirty="0">
                <a:solidFill>
                  <a:srgbClr val="0066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ตัวบ่งชี้ที่ 3 การสนับสนุนของสถานศึกษา (ต่อ)</a:t>
            </a:r>
            <a:endParaRPr lang="en-US" sz="1600" b="1" dirty="0">
              <a:solidFill>
                <a:srgbClr val="0066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0" indent="0">
              <a:buNone/>
            </a:pPr>
            <a:endParaRPr lang="th-TH" sz="1600" b="1" dirty="0">
              <a:solidFill>
                <a:srgbClr val="0066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11266" name="Picture 2" descr="ผลการค้นหารูปภาพสำหรับ ดอกไม้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6942" y="0"/>
            <a:ext cx="1071562" cy="1071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3" name="ตาราง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171578"/>
              </p:ext>
            </p:extLst>
          </p:nvPr>
        </p:nvGraphicFramePr>
        <p:xfrm>
          <a:off x="539552" y="2283718"/>
          <a:ext cx="7776863" cy="252374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7768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thaiDi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>
                          <a:solidFill>
                            <a:schemeClr val="tx1"/>
                          </a:solidFill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4. สถานศึกษาสนับสนุนให้ส่งแผนธุรกิจเข้าร่วมประกวด หรือแข่งขันทักษะในเวทีต่าง ๆ ทั้งในระดับจังหวัด/ ระดับภาค/ระดับชาติ ของปีการศึกษาที่รับการประเมิน โดยมีหลักฐานหนังสือนำส่ง ใบสมัคร รูปภาพ เกียรติบัตร รางวัล ฯลฯ</a:t>
                      </a:r>
                      <a:endParaRPr lang="en-US" sz="2400">
                        <a:solidFill>
                          <a:schemeClr val="tx1"/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thaiDi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dirty="0">
                          <a:solidFill>
                            <a:schemeClr val="tx1"/>
                          </a:solidFill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5. ศูนย์บ่มเพาะฯ มีการรวบรวมฐานข้อมูลผู้เรียนที่ผ่านการบ่มเพาะ และสำเร็จการศึกษาแล้ว ที่เป็นเจ้าของธุรกิจ ซึ่งฐานข้อมูลประกอบด้วย รายชื่อผู้ประกอบการ ลักษณะธุรกิจ สถานที่ตั้ง รูปภาพ มีการเผยแพร่ฐานข้อมูลทางเว็บไซด์สถานศึกษา และรายงานฐานข้อมูลส่ง สอศ.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7836610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46856" y="195486"/>
            <a:ext cx="8229600" cy="857250"/>
          </a:xfrm>
        </p:spPr>
        <p:txBody>
          <a:bodyPr>
            <a:noAutofit/>
          </a:bodyPr>
          <a:lstStyle/>
          <a:p>
            <a:pPr algn="l"/>
            <a:r>
              <a:rPr lang="th-TH" sz="2800" b="1" dirty="0">
                <a:solidFill>
                  <a:srgbClr val="0000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การประเมินศูนย์บ่มเพาะฯ ระดับสถานศึกษา</a:t>
            </a:r>
          </a:p>
        </p:txBody>
      </p:sp>
      <p:cxnSp>
        <p:nvCxnSpPr>
          <p:cNvPr id="4" name="ตัวเชื่อมต่อตรง 3"/>
          <p:cNvCxnSpPr/>
          <p:nvPr/>
        </p:nvCxnSpPr>
        <p:spPr>
          <a:xfrm>
            <a:off x="251520" y="1131590"/>
            <a:ext cx="864000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ตัวแทนเนื้อหา 4"/>
          <p:cNvSpPr>
            <a:spLocks noGrp="1"/>
          </p:cNvSpPr>
          <p:nvPr>
            <p:ph idx="1"/>
          </p:nvPr>
        </p:nvSpPr>
        <p:spPr>
          <a:xfrm>
            <a:off x="457200" y="1200150"/>
            <a:ext cx="8434320" cy="381987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h-TH" sz="16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ส่วนที่ 2 เอกสาร/หลักฐาน/ร่องรอย การดำเนินงาน</a:t>
            </a:r>
          </a:p>
          <a:p>
            <a:pPr marL="0" indent="0">
              <a:buNone/>
            </a:pPr>
            <a:r>
              <a:rPr lang="th-TH" sz="1600" b="1" dirty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ตอนที่ 1 ศักยภาพศูนย์บ่มเพาะผู้ประกอบการอาชีวศึกษา </a:t>
            </a:r>
          </a:p>
          <a:p>
            <a:pPr marL="0" indent="0">
              <a:buNone/>
            </a:pPr>
            <a:r>
              <a:rPr lang="th-TH" sz="1600" b="1" dirty="0">
                <a:solidFill>
                  <a:srgbClr val="0066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ตัวบ่งชี้ที่ 3 การสนับสนุนของสถานศึกษา</a:t>
            </a:r>
          </a:p>
          <a:p>
            <a:pPr marL="0" indent="0">
              <a:buNone/>
            </a:pPr>
            <a:r>
              <a:rPr lang="th-TH" sz="1600" b="1" dirty="0">
                <a:solidFill>
                  <a:srgbClr val="CC0099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เกณฑ์การตัดสิน</a:t>
            </a:r>
          </a:p>
          <a:p>
            <a:pPr marL="0" indent="0">
              <a:buNone/>
            </a:pPr>
            <a:r>
              <a:rPr lang="th-TH" sz="16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มีผลการปฏิบัติตามหลักฐานครบถ้วน 1 ข้อ = 1 คะแนน</a:t>
            </a:r>
          </a:p>
          <a:p>
            <a:pPr marL="0" indent="0">
              <a:buNone/>
            </a:pPr>
            <a:r>
              <a:rPr lang="th-TH" sz="16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มีผลการปฏิบัติตามหลักฐานครบถ้วน 2 ข้อ = 2 คะแนน</a:t>
            </a:r>
          </a:p>
          <a:p>
            <a:pPr marL="0" indent="0">
              <a:buNone/>
            </a:pPr>
            <a:r>
              <a:rPr lang="th-TH" sz="16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มีผลการปฏิบัติตามหลักฐานครบถ้วน 3 ข้อ = 3 คะแนน</a:t>
            </a:r>
          </a:p>
          <a:p>
            <a:pPr marL="0" indent="0">
              <a:buNone/>
            </a:pPr>
            <a:r>
              <a:rPr lang="th-TH" sz="16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มีผลการปฏิบัติตามหลักฐานครบถ้วน 4 ข้อ = 4 คะแนน</a:t>
            </a:r>
          </a:p>
          <a:p>
            <a:pPr marL="0" indent="0">
              <a:buNone/>
            </a:pPr>
            <a:r>
              <a:rPr lang="th-TH" sz="16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มีผลการปฏิบัติตามหลักฐานครบถ้วน 5 ข้อ = 5 คะแนน</a:t>
            </a:r>
          </a:p>
        </p:txBody>
      </p:sp>
      <p:pic>
        <p:nvPicPr>
          <p:cNvPr id="11266" name="Picture 2" descr="ผลการค้นหารูปภาพสำหรับ ดอกไม้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6942" y="0"/>
            <a:ext cx="1071562" cy="1071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226888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46856" y="195486"/>
            <a:ext cx="8229600" cy="857250"/>
          </a:xfrm>
        </p:spPr>
        <p:txBody>
          <a:bodyPr>
            <a:noAutofit/>
          </a:bodyPr>
          <a:lstStyle/>
          <a:p>
            <a:pPr algn="l"/>
            <a:r>
              <a:rPr lang="th-TH" sz="2800" b="1" dirty="0">
                <a:solidFill>
                  <a:srgbClr val="0000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การประเมินศูนย์บ่มเพาะฯ ระดับสถานศึกษา</a:t>
            </a:r>
          </a:p>
        </p:txBody>
      </p:sp>
      <p:cxnSp>
        <p:nvCxnSpPr>
          <p:cNvPr id="4" name="ตัวเชื่อมต่อตรง 3"/>
          <p:cNvCxnSpPr/>
          <p:nvPr/>
        </p:nvCxnSpPr>
        <p:spPr>
          <a:xfrm>
            <a:off x="251520" y="1131590"/>
            <a:ext cx="864000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ตัวแทนเนื้อหา 4"/>
          <p:cNvSpPr>
            <a:spLocks noGrp="1"/>
          </p:cNvSpPr>
          <p:nvPr>
            <p:ph idx="1"/>
          </p:nvPr>
        </p:nvSpPr>
        <p:spPr>
          <a:xfrm>
            <a:off x="457200" y="1200150"/>
            <a:ext cx="8434320" cy="381987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h-TH" sz="2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หลักการและเหตุผล</a:t>
            </a:r>
          </a:p>
          <a:p>
            <a:pPr marL="0" indent="0">
              <a:buNone/>
            </a:pPr>
            <a:r>
              <a:rPr lang="en-US" sz="2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	</a:t>
            </a:r>
            <a:r>
              <a:rPr lang="th-TH" sz="2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การประเมินผลการดำเนินงานของศูนย์บ่มเพาะผู้ประกอบการอาชีวศึกษา ระดับสถานศึกษา เป็นการตรวจสอบกระบวนการดำเนินงานของศูนย์บ่มเพาะผู้ประกอบการอาชีวศึกษาในสถานศึกษา </a:t>
            </a:r>
            <a:r>
              <a:rPr lang="th-TH" sz="2400" b="1" dirty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ด้วยตนเอง </a:t>
            </a:r>
            <a:r>
              <a:rPr lang="th-TH" sz="2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ว่าได้ดำเนินการไปตามเจตนารมณ์ของวัตถุประสงค์ เป้าหมายเพียงใด และอยู่ในระดับใด</a:t>
            </a:r>
          </a:p>
        </p:txBody>
      </p:sp>
      <p:pic>
        <p:nvPicPr>
          <p:cNvPr id="11266" name="Picture 2" descr="ผลการค้นหารูปภาพสำหรับ ดอกไม้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6942" y="0"/>
            <a:ext cx="1071562" cy="1071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4543866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46856" y="195486"/>
            <a:ext cx="8229600" cy="857250"/>
          </a:xfrm>
        </p:spPr>
        <p:txBody>
          <a:bodyPr>
            <a:noAutofit/>
          </a:bodyPr>
          <a:lstStyle/>
          <a:p>
            <a:pPr algn="l"/>
            <a:r>
              <a:rPr lang="th-TH" sz="2800" b="1" dirty="0">
                <a:solidFill>
                  <a:srgbClr val="0000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การประเมินศูนย์บ่มเพาะฯ ระดับสถานศึกษา</a:t>
            </a:r>
          </a:p>
        </p:txBody>
      </p:sp>
      <p:cxnSp>
        <p:nvCxnSpPr>
          <p:cNvPr id="4" name="ตัวเชื่อมต่อตรง 3"/>
          <p:cNvCxnSpPr/>
          <p:nvPr/>
        </p:nvCxnSpPr>
        <p:spPr>
          <a:xfrm>
            <a:off x="251520" y="1131590"/>
            <a:ext cx="864000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ตัวแทนเนื้อหา 4"/>
          <p:cNvSpPr>
            <a:spLocks noGrp="1"/>
          </p:cNvSpPr>
          <p:nvPr>
            <p:ph idx="1"/>
          </p:nvPr>
        </p:nvSpPr>
        <p:spPr>
          <a:xfrm>
            <a:off x="457200" y="1200150"/>
            <a:ext cx="8434320" cy="381987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h-TH" sz="16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ส่วนที่ 2 เอกสาร/หลักฐาน/ร่องรอย การดำเนินงาน</a:t>
            </a:r>
          </a:p>
          <a:p>
            <a:pPr marL="0" indent="0">
              <a:buNone/>
            </a:pPr>
            <a:r>
              <a:rPr lang="th-TH" sz="1600" b="1" dirty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ตอนที่ 2 การดำเนินการพัฒนาศักยภาพของผู้เรียนในสถานศึกษาอาชีวศึกษา </a:t>
            </a:r>
          </a:p>
          <a:p>
            <a:pPr marL="0" indent="0">
              <a:buNone/>
            </a:pPr>
            <a:r>
              <a:rPr lang="th-TH" sz="1600" b="1" dirty="0">
                <a:solidFill>
                  <a:srgbClr val="0066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ตัวบ่งชี้ที่ 1 การพัฒนาศักยภาพผู้เรียน ด้านการอบรม </a:t>
            </a:r>
            <a:endParaRPr lang="en-US" sz="1600" b="1" dirty="0">
              <a:solidFill>
                <a:srgbClr val="0066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0" indent="0">
              <a:buNone/>
            </a:pPr>
            <a:endParaRPr lang="th-TH" sz="1600" b="1" dirty="0">
              <a:solidFill>
                <a:srgbClr val="0066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11266" name="Picture 2" descr="ผลการค้นหารูปภาพสำหรับ ดอกไม้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6942" y="0"/>
            <a:ext cx="1071562" cy="1071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3" name="ตาราง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6948569"/>
              </p:ext>
            </p:extLst>
          </p:nvPr>
        </p:nvGraphicFramePr>
        <p:xfrm>
          <a:off x="555577" y="2139702"/>
          <a:ext cx="8136903" cy="252374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1369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92803">
                <a:tc>
                  <a:txBody>
                    <a:bodyPr/>
                    <a:lstStyle/>
                    <a:p>
                      <a:pPr algn="thaiDi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dirty="0">
                          <a:solidFill>
                            <a:schemeClr val="tx1"/>
                          </a:solidFill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1. มีโครงการพัฒนาศักยภาพผู้เรียนด้านการอบรม</a:t>
                      </a:r>
                      <a:r>
                        <a:rPr lang="th-TH" sz="2400" dirty="0">
                          <a:solidFill>
                            <a:srgbClr val="FF0000"/>
                          </a:solidFill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(การสร้างจิตสำนึกในการเป็นผู้ประกอบการและการเขียนแผนธุรกิจ) </a:t>
                      </a:r>
                      <a:r>
                        <a:rPr lang="th-TH" sz="2400" dirty="0">
                          <a:solidFill>
                            <a:schemeClr val="tx1"/>
                          </a:solidFill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ที่ผู้บริหารได้อนุมัติแล้ว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45174" marR="45174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6402">
                <a:tc>
                  <a:txBody>
                    <a:bodyPr/>
                    <a:lstStyle/>
                    <a:p>
                      <a:pPr algn="thaiDi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dirty="0">
                          <a:solidFill>
                            <a:schemeClr val="tx1"/>
                          </a:solidFill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2. มีคำสั่งคณะกรรมการดำเนินการพัฒนาศักยภาพผู้เรียนด้านการอบรม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45174" marR="45174" marT="0" marB="0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96402">
                <a:tc>
                  <a:txBody>
                    <a:bodyPr/>
                    <a:lstStyle/>
                    <a:p>
                      <a:pPr algn="thaiDi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>
                          <a:solidFill>
                            <a:schemeClr val="tx1"/>
                          </a:solidFill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3. มีการประชุมและหลักฐานการประชุม โดยมีหลักฐานที่เกี่ยวข้องกับการประชุมครบถ้วนสมบูรณ์</a:t>
                      </a:r>
                      <a:endParaRPr lang="en-US" sz="2400">
                        <a:solidFill>
                          <a:schemeClr val="tx1"/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45174" marR="45174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96402">
                <a:tc>
                  <a:txBody>
                    <a:bodyPr/>
                    <a:lstStyle/>
                    <a:p>
                      <a:pPr algn="thaiDi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>
                          <a:solidFill>
                            <a:schemeClr val="tx1"/>
                          </a:solidFill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4</a:t>
                      </a:r>
                      <a:r>
                        <a:rPr lang="en-US" sz="2400">
                          <a:solidFill>
                            <a:schemeClr val="tx1"/>
                          </a:solidFill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. </a:t>
                      </a:r>
                      <a:r>
                        <a:rPr lang="th-TH" sz="2400">
                          <a:solidFill>
                            <a:schemeClr val="tx1"/>
                          </a:solidFill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มีหนังสือเชิญวิทยากร</a:t>
                      </a:r>
                      <a:r>
                        <a:rPr lang="en-US" sz="2400">
                          <a:solidFill>
                            <a:schemeClr val="tx1"/>
                          </a:solidFill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/</a:t>
                      </a:r>
                      <a:r>
                        <a:rPr lang="th-TH" sz="2400">
                          <a:solidFill>
                            <a:schemeClr val="tx1"/>
                          </a:solidFill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หนังสือขอบคุณวิทยากร</a:t>
                      </a:r>
                      <a:endParaRPr lang="en-US" sz="2400">
                        <a:solidFill>
                          <a:schemeClr val="tx1"/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45174" marR="45174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96402">
                <a:tc>
                  <a:txBody>
                    <a:bodyPr/>
                    <a:lstStyle/>
                    <a:p>
                      <a:pPr algn="thaiDi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dirty="0">
                          <a:solidFill>
                            <a:schemeClr val="tx1"/>
                          </a:solidFill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5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. </a:t>
                      </a:r>
                      <a:r>
                        <a:rPr lang="th-TH" sz="2400" dirty="0">
                          <a:solidFill>
                            <a:schemeClr val="tx1"/>
                          </a:solidFill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มีการประชาสัมพันธ์การดำเนินงานเพื่อสร้างความตระหนักในการพัฒนาศักยภาพผู้เรียน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45174" marR="45174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1042279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46856" y="195486"/>
            <a:ext cx="8229600" cy="857250"/>
          </a:xfrm>
        </p:spPr>
        <p:txBody>
          <a:bodyPr>
            <a:noAutofit/>
          </a:bodyPr>
          <a:lstStyle/>
          <a:p>
            <a:pPr algn="l"/>
            <a:r>
              <a:rPr lang="th-TH" sz="2800" b="1" dirty="0">
                <a:solidFill>
                  <a:srgbClr val="0000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การประเมินศูนย์บ่มเพาะฯ ระดับสถานศึกษา</a:t>
            </a:r>
          </a:p>
        </p:txBody>
      </p:sp>
      <p:cxnSp>
        <p:nvCxnSpPr>
          <p:cNvPr id="4" name="ตัวเชื่อมต่อตรง 3"/>
          <p:cNvCxnSpPr/>
          <p:nvPr/>
        </p:nvCxnSpPr>
        <p:spPr>
          <a:xfrm>
            <a:off x="251520" y="1131590"/>
            <a:ext cx="864000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ตัวแทนเนื้อหา 4"/>
          <p:cNvSpPr>
            <a:spLocks noGrp="1"/>
          </p:cNvSpPr>
          <p:nvPr>
            <p:ph idx="1"/>
          </p:nvPr>
        </p:nvSpPr>
        <p:spPr>
          <a:xfrm>
            <a:off x="457200" y="1200150"/>
            <a:ext cx="8434320" cy="381987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h-TH" sz="16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ส่วนที่ 2 เอกสาร/หลักฐาน/ร่องรอย การดำเนินงาน</a:t>
            </a:r>
          </a:p>
          <a:p>
            <a:pPr marL="0" indent="0">
              <a:buNone/>
            </a:pPr>
            <a:r>
              <a:rPr lang="th-TH" sz="1600" b="1" dirty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ตอนที่ 2 การดำเนินการพัฒนาศักยภาพของผู้เรียนในสถานศึกษาอาชีวศึกษา </a:t>
            </a:r>
          </a:p>
          <a:p>
            <a:pPr marL="0" indent="0">
              <a:buNone/>
            </a:pPr>
            <a:r>
              <a:rPr lang="th-TH" sz="1600" b="1" dirty="0">
                <a:solidFill>
                  <a:srgbClr val="0066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ตัวบ่งชี้ที่ 1 การพัฒนาศักยภาพผู้เรียน ด้านการอบรม (ต่อ)</a:t>
            </a:r>
            <a:endParaRPr lang="en-US" sz="1600" b="1" dirty="0">
              <a:solidFill>
                <a:srgbClr val="0066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0" indent="0">
              <a:buNone/>
            </a:pPr>
            <a:endParaRPr lang="th-TH" sz="1600" b="1" dirty="0">
              <a:solidFill>
                <a:srgbClr val="0066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11266" name="Picture 2" descr="ผลการค้นหารูปภาพสำหรับ ดอกไม้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6942" y="0"/>
            <a:ext cx="1071562" cy="1071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3" name="ตาราง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1353383"/>
              </p:ext>
            </p:extLst>
          </p:nvPr>
        </p:nvGraphicFramePr>
        <p:xfrm>
          <a:off x="539553" y="2211710"/>
          <a:ext cx="8351967" cy="294436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35196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324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dirty="0">
                          <a:solidFill>
                            <a:schemeClr val="tx1"/>
                          </a:solidFill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6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. </a:t>
                      </a:r>
                      <a:r>
                        <a:rPr lang="th-TH" sz="2400" dirty="0">
                          <a:solidFill>
                            <a:schemeClr val="tx1"/>
                          </a:solidFill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มีหลักฐานการจัดอบรมตาม</a:t>
                      </a:r>
                      <a:r>
                        <a:rPr lang="th-TH" sz="2400" dirty="0">
                          <a:solidFill>
                            <a:srgbClr val="FF0000"/>
                          </a:solidFill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โครงการพัฒนาศักยภาพผู้เรียน</a:t>
                      </a:r>
                      <a:endParaRPr lang="en-US" sz="2400" dirty="0">
                        <a:solidFill>
                          <a:srgbClr val="FF0000"/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45174" marR="45174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3245">
                <a:tc>
                  <a:txBody>
                    <a:bodyPr/>
                    <a:lstStyle/>
                    <a:p>
                      <a:pPr algn="thaiDi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dirty="0">
                          <a:solidFill>
                            <a:schemeClr val="tx1"/>
                          </a:solidFill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7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. </a:t>
                      </a:r>
                      <a:r>
                        <a:rPr lang="th-TH" sz="2400" dirty="0">
                          <a:solidFill>
                            <a:schemeClr val="tx1"/>
                          </a:solidFill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มีหลักฐานการเข้ารับการอบรมตาม</a:t>
                      </a:r>
                      <a:r>
                        <a:rPr lang="th-TH" sz="2400" dirty="0">
                          <a:solidFill>
                            <a:srgbClr val="FF0000"/>
                          </a:solidFill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โครงการพัฒนาศักยภาพผู้เรียน</a:t>
                      </a:r>
                      <a:endParaRPr lang="en-US" sz="2400" dirty="0">
                        <a:solidFill>
                          <a:srgbClr val="FF0000"/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45174" marR="45174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23245">
                <a:tc>
                  <a:txBody>
                    <a:bodyPr/>
                    <a:lstStyle/>
                    <a:p>
                      <a:pPr algn="thaiDi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dirty="0">
                          <a:solidFill>
                            <a:schemeClr val="tx1"/>
                          </a:solidFill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8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. </a:t>
                      </a:r>
                      <a:r>
                        <a:rPr lang="th-TH" sz="2400" dirty="0">
                          <a:solidFill>
                            <a:schemeClr val="tx1"/>
                          </a:solidFill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มีแผนธุรกิจจากการอบรมตาม</a:t>
                      </a:r>
                      <a:r>
                        <a:rPr lang="th-TH" sz="2400" dirty="0">
                          <a:solidFill>
                            <a:srgbClr val="FF0000"/>
                          </a:solidFill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โครงการพัฒนาศักยภาพผู้เรียน</a:t>
                      </a:r>
                      <a:endParaRPr lang="en-US" sz="2400" dirty="0">
                        <a:solidFill>
                          <a:srgbClr val="FF0000"/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45174" marR="45174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84868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dirty="0">
                          <a:solidFill>
                            <a:schemeClr val="tx1"/>
                          </a:solidFill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9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. </a:t>
                      </a:r>
                      <a:r>
                        <a:rPr lang="th-TH" sz="2400" dirty="0">
                          <a:solidFill>
                            <a:schemeClr val="tx1"/>
                          </a:solidFill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มีเครื่องมือในการประเมิน</a:t>
                      </a:r>
                      <a:r>
                        <a:rPr lang="th-TH" sz="2400" dirty="0">
                          <a:solidFill>
                            <a:srgbClr val="FF0000"/>
                          </a:solidFill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ความพึงพอใจการพัฒนาศักยภาพผู้เรียนด้านการอบรมสร้างจิตสำนึกในการเป็นผู้ประกอบการและการเขียนแผนธุรกิจ</a:t>
                      </a:r>
                      <a:endParaRPr lang="en-US" sz="2400" dirty="0">
                        <a:solidFill>
                          <a:srgbClr val="FF0000"/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45174" marR="45174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324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dirty="0">
                          <a:solidFill>
                            <a:schemeClr val="tx1"/>
                          </a:solidFill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10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. </a:t>
                      </a:r>
                      <a:r>
                        <a:rPr lang="th-TH" sz="2400" dirty="0">
                          <a:solidFill>
                            <a:schemeClr val="tx1"/>
                          </a:solidFill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มีรายงานสรุปผลการดำเนินงาน</a:t>
                      </a:r>
                      <a:r>
                        <a:rPr lang="th-TH" sz="2400" dirty="0">
                          <a:solidFill>
                            <a:srgbClr val="FF0000"/>
                          </a:solidFill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โครงการพัฒนาศักยภาพผู้เรียน </a:t>
                      </a:r>
                      <a:r>
                        <a:rPr lang="th-TH" sz="2400" dirty="0">
                          <a:solidFill>
                            <a:schemeClr val="tx1"/>
                          </a:solidFill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ตามกระบวนการ 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PDCA</a:t>
                      </a:r>
                      <a:r>
                        <a:rPr lang="th-TH" sz="2400" dirty="0">
                          <a:solidFill>
                            <a:schemeClr val="tx1"/>
                          </a:solidFill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 </a:t>
                      </a:r>
                      <a:r>
                        <a:rPr lang="th-TH" sz="2400" dirty="0">
                          <a:solidFill>
                            <a:srgbClr val="FF0000"/>
                          </a:solidFill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เป็นรูปเล่ม</a:t>
                      </a:r>
                      <a:endParaRPr lang="en-US" sz="2400" dirty="0">
                        <a:solidFill>
                          <a:srgbClr val="FF0000"/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45174" marR="45174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5468138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46856" y="195486"/>
            <a:ext cx="8229600" cy="857250"/>
          </a:xfrm>
        </p:spPr>
        <p:txBody>
          <a:bodyPr>
            <a:noAutofit/>
          </a:bodyPr>
          <a:lstStyle/>
          <a:p>
            <a:pPr algn="l"/>
            <a:r>
              <a:rPr lang="th-TH" sz="2800" b="1" dirty="0">
                <a:solidFill>
                  <a:srgbClr val="0000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การประเมินศูนย์บ่มเพาะฯ ระดับสถานศึกษา</a:t>
            </a:r>
          </a:p>
        </p:txBody>
      </p:sp>
      <p:cxnSp>
        <p:nvCxnSpPr>
          <p:cNvPr id="4" name="ตัวเชื่อมต่อตรง 3"/>
          <p:cNvCxnSpPr/>
          <p:nvPr/>
        </p:nvCxnSpPr>
        <p:spPr>
          <a:xfrm>
            <a:off x="251520" y="1131590"/>
            <a:ext cx="864000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ตัวแทนเนื้อหา 4"/>
          <p:cNvSpPr>
            <a:spLocks noGrp="1"/>
          </p:cNvSpPr>
          <p:nvPr>
            <p:ph idx="1"/>
          </p:nvPr>
        </p:nvSpPr>
        <p:spPr>
          <a:xfrm>
            <a:off x="457200" y="1200150"/>
            <a:ext cx="8434320" cy="381987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h-TH" sz="16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ส่วนที่ 2 เอกสาร/หลักฐาน/ร่องรอย การดำเนินงาน</a:t>
            </a:r>
          </a:p>
          <a:p>
            <a:pPr marL="0" indent="0">
              <a:buNone/>
            </a:pPr>
            <a:r>
              <a:rPr lang="th-TH" sz="1600" b="1" dirty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ตอนที่ 2 การดำเนินการพัฒนาศักยภาพของผู้เรียนในสถานศึกษาอาชีวศึกษา </a:t>
            </a:r>
          </a:p>
          <a:p>
            <a:pPr marL="0" indent="0">
              <a:buNone/>
            </a:pPr>
            <a:r>
              <a:rPr lang="th-TH" sz="1600" b="1" dirty="0">
                <a:solidFill>
                  <a:srgbClr val="0066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ตัวบ่งชี้ที่ 1 การพัฒนาศักยภาพผู้เรียน ด้านการอบรม </a:t>
            </a:r>
          </a:p>
          <a:p>
            <a:pPr marL="0" indent="0">
              <a:buNone/>
            </a:pPr>
            <a:r>
              <a:rPr lang="th-TH" sz="1600" b="1" dirty="0">
                <a:solidFill>
                  <a:srgbClr val="CC0099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เกณฑ์การตัดสิน	</a:t>
            </a:r>
            <a:r>
              <a:rPr lang="th-TH" sz="16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มีผลการปฏิบัติตามหลักฐานครบถ้วน 1 ข้อ = 1 คะแนน</a:t>
            </a:r>
          </a:p>
          <a:p>
            <a:pPr marL="0" indent="0">
              <a:buNone/>
            </a:pPr>
            <a:r>
              <a:rPr lang="th-TH" sz="1600" b="1" dirty="0">
                <a:latin typeface="Tahoma" pitchFamily="34" charset="0"/>
                <a:ea typeface="Tahoma" pitchFamily="34" charset="0"/>
                <a:cs typeface="Tahoma" pitchFamily="34" charset="0"/>
              </a:rPr>
              <a:t>		มีผลการปฏิบัติตามหลักฐานครบถ้วน 2 ข้อ = 2 คะแนน</a:t>
            </a:r>
          </a:p>
          <a:p>
            <a:pPr marL="0" indent="0">
              <a:buNone/>
            </a:pPr>
            <a:r>
              <a:rPr lang="th-TH" sz="1600" b="1" dirty="0">
                <a:latin typeface="Tahoma" pitchFamily="34" charset="0"/>
                <a:ea typeface="Tahoma" pitchFamily="34" charset="0"/>
                <a:cs typeface="Tahoma" pitchFamily="34" charset="0"/>
              </a:rPr>
              <a:t>		มีผลการปฏิบัติตามหลักฐานครบถ้วน 3 ข้อ = 3 คะแนน</a:t>
            </a:r>
          </a:p>
          <a:p>
            <a:pPr marL="0" indent="0">
              <a:buNone/>
            </a:pPr>
            <a:r>
              <a:rPr lang="th-TH" sz="1600" b="1" dirty="0">
                <a:latin typeface="Tahoma" pitchFamily="34" charset="0"/>
                <a:ea typeface="Tahoma" pitchFamily="34" charset="0"/>
                <a:cs typeface="Tahoma" pitchFamily="34" charset="0"/>
              </a:rPr>
              <a:t>		มีผลการปฏิบัติตามหลักฐานครบถ้วน 4 ข้อ = 4 คะแนน</a:t>
            </a:r>
          </a:p>
          <a:p>
            <a:pPr marL="0" indent="0">
              <a:buNone/>
            </a:pPr>
            <a:r>
              <a:rPr lang="th-TH" sz="1600" b="1" dirty="0">
                <a:latin typeface="Tahoma" pitchFamily="34" charset="0"/>
                <a:ea typeface="Tahoma" pitchFamily="34" charset="0"/>
                <a:cs typeface="Tahoma" pitchFamily="34" charset="0"/>
              </a:rPr>
              <a:t>		มีผลการปฏิบัติตามหลักฐานครบถ้วน 5 ข้อ = 5 คะแนน</a:t>
            </a:r>
          </a:p>
          <a:p>
            <a:pPr marL="0" indent="0">
              <a:buNone/>
            </a:pPr>
            <a:r>
              <a:rPr lang="th-TH" sz="1600" b="1" dirty="0">
                <a:latin typeface="Tahoma" pitchFamily="34" charset="0"/>
                <a:ea typeface="Tahoma" pitchFamily="34" charset="0"/>
                <a:cs typeface="Tahoma" pitchFamily="34" charset="0"/>
              </a:rPr>
              <a:t>		มีผลการปฏิบัติตามหลักฐานครบถ้วน </a:t>
            </a:r>
            <a:r>
              <a:rPr lang="en-US" sz="1600" b="1" dirty="0">
                <a:latin typeface="Tahoma" pitchFamily="34" charset="0"/>
                <a:ea typeface="Tahoma" pitchFamily="34" charset="0"/>
                <a:cs typeface="Tahoma" pitchFamily="34" charset="0"/>
              </a:rPr>
              <a:t>6</a:t>
            </a:r>
            <a:r>
              <a:rPr lang="th-TH" sz="1600" b="1" dirty="0">
                <a:latin typeface="Tahoma" pitchFamily="34" charset="0"/>
                <a:ea typeface="Tahoma" pitchFamily="34" charset="0"/>
                <a:cs typeface="Tahoma" pitchFamily="34" charset="0"/>
              </a:rPr>
              <a:t> ข้อ = </a:t>
            </a:r>
            <a:r>
              <a:rPr lang="en-US" sz="1600" b="1" dirty="0">
                <a:latin typeface="Tahoma" pitchFamily="34" charset="0"/>
                <a:ea typeface="Tahoma" pitchFamily="34" charset="0"/>
                <a:cs typeface="Tahoma" pitchFamily="34" charset="0"/>
              </a:rPr>
              <a:t>6</a:t>
            </a:r>
            <a:r>
              <a:rPr lang="th-TH" sz="1600" b="1" dirty="0">
                <a:latin typeface="Tahoma" pitchFamily="34" charset="0"/>
                <a:ea typeface="Tahoma" pitchFamily="34" charset="0"/>
                <a:cs typeface="Tahoma" pitchFamily="34" charset="0"/>
              </a:rPr>
              <a:t> คะแนน</a:t>
            </a:r>
          </a:p>
          <a:p>
            <a:pPr marL="0" indent="0">
              <a:buNone/>
            </a:pPr>
            <a:r>
              <a:rPr lang="th-TH" sz="1600" b="1" dirty="0">
                <a:latin typeface="Tahoma" pitchFamily="34" charset="0"/>
                <a:ea typeface="Tahoma" pitchFamily="34" charset="0"/>
                <a:cs typeface="Tahoma" pitchFamily="34" charset="0"/>
              </a:rPr>
              <a:t>		มีผลการปฏิบัติตามหลักฐานครบถ้วน </a:t>
            </a:r>
            <a:r>
              <a:rPr lang="en-US" sz="1600" b="1" dirty="0">
                <a:latin typeface="Tahoma" pitchFamily="34" charset="0"/>
                <a:ea typeface="Tahoma" pitchFamily="34" charset="0"/>
                <a:cs typeface="Tahoma" pitchFamily="34" charset="0"/>
              </a:rPr>
              <a:t>7 </a:t>
            </a:r>
            <a:r>
              <a:rPr lang="th-TH" sz="16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ข้อ = </a:t>
            </a:r>
            <a:r>
              <a:rPr lang="en-US" sz="1600" b="1" dirty="0">
                <a:latin typeface="Tahoma" pitchFamily="34" charset="0"/>
                <a:ea typeface="Tahoma" pitchFamily="34" charset="0"/>
                <a:cs typeface="Tahoma" pitchFamily="34" charset="0"/>
              </a:rPr>
              <a:t>7</a:t>
            </a:r>
            <a:r>
              <a:rPr lang="th-TH" sz="1600" b="1" dirty="0">
                <a:latin typeface="Tahoma" pitchFamily="34" charset="0"/>
                <a:ea typeface="Tahoma" pitchFamily="34" charset="0"/>
                <a:cs typeface="Tahoma" pitchFamily="34" charset="0"/>
              </a:rPr>
              <a:t> คะแนน</a:t>
            </a:r>
          </a:p>
          <a:p>
            <a:pPr marL="0" indent="0">
              <a:buNone/>
            </a:pPr>
            <a:r>
              <a:rPr lang="th-TH" sz="1600" b="1" dirty="0">
                <a:latin typeface="Tahoma" pitchFamily="34" charset="0"/>
                <a:ea typeface="Tahoma" pitchFamily="34" charset="0"/>
                <a:cs typeface="Tahoma" pitchFamily="34" charset="0"/>
              </a:rPr>
              <a:t>		มีผลการปฏิบัติตามหลักฐานครบถ้วน </a:t>
            </a:r>
            <a:r>
              <a:rPr lang="en-US" sz="1600" b="1" dirty="0">
                <a:latin typeface="Tahoma" pitchFamily="34" charset="0"/>
                <a:ea typeface="Tahoma" pitchFamily="34" charset="0"/>
                <a:cs typeface="Tahoma" pitchFamily="34" charset="0"/>
              </a:rPr>
              <a:t>8</a:t>
            </a:r>
            <a:r>
              <a:rPr lang="th-TH" sz="1600" b="1" dirty="0">
                <a:latin typeface="Tahoma" pitchFamily="34" charset="0"/>
                <a:ea typeface="Tahoma" pitchFamily="34" charset="0"/>
                <a:cs typeface="Tahoma" pitchFamily="34" charset="0"/>
              </a:rPr>
              <a:t> ข้อ = </a:t>
            </a:r>
            <a:r>
              <a:rPr lang="en-US" sz="1600" b="1" dirty="0">
                <a:latin typeface="Tahoma" pitchFamily="34" charset="0"/>
                <a:ea typeface="Tahoma" pitchFamily="34" charset="0"/>
                <a:cs typeface="Tahoma" pitchFamily="34" charset="0"/>
              </a:rPr>
              <a:t>8</a:t>
            </a:r>
            <a:r>
              <a:rPr lang="th-TH" sz="1600" b="1" dirty="0">
                <a:latin typeface="Tahoma" pitchFamily="34" charset="0"/>
                <a:ea typeface="Tahoma" pitchFamily="34" charset="0"/>
                <a:cs typeface="Tahoma" pitchFamily="34" charset="0"/>
              </a:rPr>
              <a:t> คะแนน</a:t>
            </a:r>
          </a:p>
          <a:p>
            <a:pPr marL="0" indent="0">
              <a:buNone/>
            </a:pPr>
            <a:r>
              <a:rPr lang="th-TH" sz="1600" b="1" dirty="0">
                <a:latin typeface="Tahoma" pitchFamily="34" charset="0"/>
                <a:ea typeface="Tahoma" pitchFamily="34" charset="0"/>
                <a:cs typeface="Tahoma" pitchFamily="34" charset="0"/>
              </a:rPr>
              <a:t>		มีผลการปฏิบัติตามหลักฐานครบถ้วน </a:t>
            </a:r>
            <a:r>
              <a:rPr lang="en-US" sz="1600" b="1" dirty="0">
                <a:latin typeface="Tahoma" pitchFamily="34" charset="0"/>
                <a:ea typeface="Tahoma" pitchFamily="34" charset="0"/>
                <a:cs typeface="Tahoma" pitchFamily="34" charset="0"/>
              </a:rPr>
              <a:t>9</a:t>
            </a:r>
            <a:r>
              <a:rPr lang="th-TH" sz="1600" b="1" dirty="0">
                <a:latin typeface="Tahoma" pitchFamily="34" charset="0"/>
                <a:ea typeface="Tahoma" pitchFamily="34" charset="0"/>
                <a:cs typeface="Tahoma" pitchFamily="34" charset="0"/>
              </a:rPr>
              <a:t> ข้อ = </a:t>
            </a:r>
            <a:r>
              <a:rPr lang="en-US" sz="1600" b="1" dirty="0">
                <a:latin typeface="Tahoma" pitchFamily="34" charset="0"/>
                <a:ea typeface="Tahoma" pitchFamily="34" charset="0"/>
                <a:cs typeface="Tahoma" pitchFamily="34" charset="0"/>
              </a:rPr>
              <a:t>9</a:t>
            </a:r>
            <a:r>
              <a:rPr lang="th-TH" sz="1600" b="1" dirty="0">
                <a:latin typeface="Tahoma" pitchFamily="34" charset="0"/>
                <a:ea typeface="Tahoma" pitchFamily="34" charset="0"/>
                <a:cs typeface="Tahoma" pitchFamily="34" charset="0"/>
              </a:rPr>
              <a:t> คะแนน</a:t>
            </a:r>
          </a:p>
          <a:p>
            <a:pPr marL="0" indent="0">
              <a:buNone/>
            </a:pPr>
            <a:r>
              <a:rPr lang="th-TH" sz="1600" b="1" dirty="0">
                <a:latin typeface="Tahoma" pitchFamily="34" charset="0"/>
                <a:ea typeface="Tahoma" pitchFamily="34" charset="0"/>
                <a:cs typeface="Tahoma" pitchFamily="34" charset="0"/>
              </a:rPr>
              <a:t>		มีผลการปฏิบัติตามหลักฐานครบถ้วน </a:t>
            </a:r>
            <a:r>
              <a:rPr lang="en-US" sz="1600" b="1" dirty="0">
                <a:latin typeface="Tahoma" pitchFamily="34" charset="0"/>
                <a:ea typeface="Tahoma" pitchFamily="34" charset="0"/>
                <a:cs typeface="Tahoma" pitchFamily="34" charset="0"/>
              </a:rPr>
              <a:t>10</a:t>
            </a:r>
            <a:r>
              <a:rPr lang="th-TH" sz="1600" b="1" dirty="0">
                <a:latin typeface="Tahoma" pitchFamily="34" charset="0"/>
                <a:ea typeface="Tahoma" pitchFamily="34" charset="0"/>
                <a:cs typeface="Tahoma" pitchFamily="34" charset="0"/>
              </a:rPr>
              <a:t> ข้อ = </a:t>
            </a:r>
            <a:r>
              <a:rPr lang="en-US" sz="1600" b="1" dirty="0">
                <a:latin typeface="Tahoma" pitchFamily="34" charset="0"/>
                <a:ea typeface="Tahoma" pitchFamily="34" charset="0"/>
                <a:cs typeface="Tahoma" pitchFamily="34" charset="0"/>
              </a:rPr>
              <a:t>10</a:t>
            </a:r>
            <a:r>
              <a:rPr lang="th-TH" sz="1600" b="1" dirty="0">
                <a:latin typeface="Tahoma" pitchFamily="34" charset="0"/>
                <a:ea typeface="Tahoma" pitchFamily="34" charset="0"/>
                <a:cs typeface="Tahoma" pitchFamily="34" charset="0"/>
              </a:rPr>
              <a:t> คะแนน</a:t>
            </a:r>
          </a:p>
          <a:p>
            <a:pPr marL="0" indent="0">
              <a:buNone/>
            </a:pPr>
            <a:endParaRPr lang="th-TH" sz="16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11266" name="Picture 2" descr="ผลการค้นหารูปภาพสำหรับ ดอกไม้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6942" y="0"/>
            <a:ext cx="1071562" cy="1071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7310806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46856" y="195486"/>
            <a:ext cx="8229600" cy="857250"/>
          </a:xfrm>
        </p:spPr>
        <p:txBody>
          <a:bodyPr>
            <a:noAutofit/>
          </a:bodyPr>
          <a:lstStyle/>
          <a:p>
            <a:pPr algn="l"/>
            <a:r>
              <a:rPr lang="th-TH" sz="2800" b="1" dirty="0">
                <a:solidFill>
                  <a:srgbClr val="0000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การประเมินศูนย์บ่มเพาะฯ ระดับสถานศึกษา</a:t>
            </a:r>
          </a:p>
        </p:txBody>
      </p:sp>
      <p:cxnSp>
        <p:nvCxnSpPr>
          <p:cNvPr id="4" name="ตัวเชื่อมต่อตรง 3"/>
          <p:cNvCxnSpPr/>
          <p:nvPr/>
        </p:nvCxnSpPr>
        <p:spPr>
          <a:xfrm>
            <a:off x="251520" y="1131590"/>
            <a:ext cx="864000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ตัวแทนเนื้อหา 4"/>
          <p:cNvSpPr>
            <a:spLocks noGrp="1"/>
          </p:cNvSpPr>
          <p:nvPr>
            <p:ph idx="1"/>
          </p:nvPr>
        </p:nvSpPr>
        <p:spPr>
          <a:xfrm>
            <a:off x="457200" y="1200150"/>
            <a:ext cx="8434320" cy="381987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h-TH" sz="16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ส่วนที่ 2 เอกสาร/หลักฐาน/ร่องรอย การดำเนินงาน</a:t>
            </a:r>
          </a:p>
          <a:p>
            <a:pPr marL="0" indent="0">
              <a:buNone/>
            </a:pPr>
            <a:r>
              <a:rPr lang="th-TH" sz="1600" b="1" dirty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ตอนที่ 2 การดำเนินการพัฒนาศักยภาพของผู้เรียนในสถานศึกษาอาชีวศึกษา </a:t>
            </a:r>
          </a:p>
          <a:p>
            <a:pPr marL="0" indent="0">
              <a:buNone/>
            </a:pPr>
            <a:r>
              <a:rPr lang="th-TH" sz="1600" b="1" dirty="0">
                <a:solidFill>
                  <a:srgbClr val="0066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ตัวบ่งชี้ที่ 2 การพัฒนาศักยภาพผู้เรียน ด้านการศึกษาดูงาน </a:t>
            </a:r>
            <a:endParaRPr lang="en-US" sz="1600" b="1" dirty="0">
              <a:solidFill>
                <a:srgbClr val="0066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0" indent="0">
              <a:buNone/>
            </a:pPr>
            <a:endParaRPr lang="th-TH" sz="1600" b="1" dirty="0">
              <a:solidFill>
                <a:srgbClr val="0066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11266" name="Picture 2" descr="ผลการค้นหารูปภาพสำหรับ ดอกไม้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6942" y="0"/>
            <a:ext cx="1071562" cy="1071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3" name="ตาราง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7215730"/>
              </p:ext>
            </p:extLst>
          </p:nvPr>
        </p:nvGraphicFramePr>
        <p:xfrm>
          <a:off x="482419" y="2199132"/>
          <a:ext cx="8279960" cy="294436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27996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thaiDi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dirty="0">
                          <a:solidFill>
                            <a:schemeClr val="tx1"/>
                          </a:solidFill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1. มีโครงการพัฒนาศักยภาพผู้เรียนด้านการดูงาน ที่ผู้บริหารได้อนุมัติแล้ว และคำสั่งแต่งตั้งคณะกรรมการดำเนินการพัฒนาศักยภาพผู้เรียนด้านการศึกษาดูงาน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thaiDi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spc="-100" dirty="0">
                          <a:solidFill>
                            <a:schemeClr val="tx1"/>
                          </a:solidFill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2. มีหลักฐานการติดต่อประสานงานเพื่อเข้าศึกษาดูงาน</a:t>
                      </a:r>
                      <a:r>
                        <a:rPr lang="th-TH" sz="2400" spc="-100" dirty="0">
                          <a:solidFill>
                            <a:srgbClr val="FF0000"/>
                          </a:solidFill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ที่สอดคล้อง</a:t>
                      </a:r>
                      <a:r>
                        <a:rPr lang="th-TH" sz="2400" spc="-100" dirty="0">
                          <a:solidFill>
                            <a:schemeClr val="tx1"/>
                          </a:solidFill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ประกอบด้วย หนังสือขออนุญาตเข้าศึกษา  </a:t>
                      </a:r>
                    </a:p>
                    <a:p>
                      <a:pPr algn="thaiDi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spc="-100" dirty="0">
                          <a:solidFill>
                            <a:schemeClr val="tx1"/>
                          </a:solidFill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ดูงาน</a:t>
                      </a:r>
                      <a:r>
                        <a:rPr lang="en-US" sz="2400" spc="-100" dirty="0">
                          <a:solidFill>
                            <a:schemeClr val="tx1"/>
                          </a:solidFill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/</a:t>
                      </a:r>
                      <a:r>
                        <a:rPr lang="th-TH" sz="2400" spc="-100" dirty="0">
                          <a:solidFill>
                            <a:schemeClr val="tx1"/>
                          </a:solidFill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บันทึกข้อความ  หนังสือขออนุญาตนำนักเรียน นักศึกษาไปดูงาน หนังสือตอบรับจากสถานประกอบการ หรือหนังสือขอบคุณสถานประกอบการ</a:t>
                      </a:r>
                      <a:r>
                        <a:rPr lang="th-TH" sz="2400" dirty="0">
                          <a:solidFill>
                            <a:schemeClr val="tx1"/>
                          </a:solidFill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ที่ให้ความอนุเคราะห์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thaiDi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spc="-120" dirty="0">
                          <a:solidFill>
                            <a:schemeClr val="tx1"/>
                          </a:solidFill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3. มีหลักฐานการเข้าศึกษาดูงานประกอบด้วย ลายมือชื่อผู้เข้าศึกษาดูงาน รูปภาพกิจกรรม และบันทึกความรู้ที่ได้รับจากการศึกษาดูงานของผู้ศึกษาดูงาน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1307017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46856" y="195486"/>
            <a:ext cx="8229600" cy="857250"/>
          </a:xfrm>
        </p:spPr>
        <p:txBody>
          <a:bodyPr>
            <a:noAutofit/>
          </a:bodyPr>
          <a:lstStyle/>
          <a:p>
            <a:pPr algn="l"/>
            <a:r>
              <a:rPr lang="th-TH" sz="2800" b="1" dirty="0">
                <a:solidFill>
                  <a:srgbClr val="0000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การประเมินศูนย์บ่มเพาะฯ ระดับสถานศึกษา</a:t>
            </a:r>
          </a:p>
        </p:txBody>
      </p:sp>
      <p:cxnSp>
        <p:nvCxnSpPr>
          <p:cNvPr id="4" name="ตัวเชื่อมต่อตรง 3"/>
          <p:cNvCxnSpPr/>
          <p:nvPr/>
        </p:nvCxnSpPr>
        <p:spPr>
          <a:xfrm>
            <a:off x="251520" y="1131590"/>
            <a:ext cx="864000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ตัวแทนเนื้อหา 4"/>
          <p:cNvSpPr>
            <a:spLocks noGrp="1"/>
          </p:cNvSpPr>
          <p:nvPr>
            <p:ph idx="1"/>
          </p:nvPr>
        </p:nvSpPr>
        <p:spPr>
          <a:xfrm>
            <a:off x="457200" y="1200150"/>
            <a:ext cx="8434320" cy="381987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h-TH" sz="16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ส่วนที่ 2 เอกสาร/หลักฐาน/ร่องรอย การดำเนินงาน</a:t>
            </a:r>
          </a:p>
          <a:p>
            <a:pPr marL="0" indent="0">
              <a:buNone/>
            </a:pPr>
            <a:r>
              <a:rPr lang="th-TH" sz="1600" b="1" dirty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ตอนที่ 2 การดำเนินการพัฒนาศักยภาพของผู้เรียนในสถานศึกษาอาชีวศึกษา </a:t>
            </a:r>
          </a:p>
          <a:p>
            <a:pPr marL="0" indent="0">
              <a:buNone/>
            </a:pPr>
            <a:r>
              <a:rPr lang="th-TH" sz="1600" b="1" dirty="0">
                <a:solidFill>
                  <a:srgbClr val="0066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ตัวบ่งชี้ที่ 2 การพัฒนาศักยภาพผู้เรียน ด้านการศึกษาดูงาน (ต่อ)</a:t>
            </a:r>
            <a:endParaRPr lang="en-US" sz="1600" b="1" dirty="0">
              <a:solidFill>
                <a:srgbClr val="0066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0" indent="0">
              <a:buNone/>
            </a:pPr>
            <a:endParaRPr lang="th-TH" sz="1600" b="1" dirty="0">
              <a:solidFill>
                <a:srgbClr val="0066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11266" name="Picture 2" descr="ผลการค้นหารูปภาพสำหรับ ดอกไม้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6942" y="0"/>
            <a:ext cx="1071562" cy="1071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3" name="ตาราง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9950323"/>
              </p:ext>
            </p:extLst>
          </p:nvPr>
        </p:nvGraphicFramePr>
        <p:xfrm>
          <a:off x="534380" y="2283718"/>
          <a:ext cx="8279960" cy="126187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27996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thaiDi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dirty="0">
                          <a:solidFill>
                            <a:schemeClr val="tx1"/>
                          </a:solidFill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4. มีเครื่องมือในการประเมินผลความพึงพอใจการดำเนินงาน</a:t>
                      </a:r>
                      <a:r>
                        <a:rPr lang="th-TH" sz="2400" dirty="0">
                          <a:solidFill>
                            <a:srgbClr val="FF0000"/>
                          </a:solidFill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ศึกษาดูงานที่ชัดเจน</a:t>
                      </a:r>
                      <a:endParaRPr lang="en-US" sz="2400" dirty="0">
                        <a:solidFill>
                          <a:srgbClr val="FF0000"/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1275">
                <a:tc>
                  <a:txBody>
                    <a:bodyPr/>
                    <a:lstStyle/>
                    <a:p>
                      <a:pPr algn="thaiDi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dirty="0">
                          <a:solidFill>
                            <a:schemeClr val="tx1"/>
                          </a:solidFill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5. มีการรายงานสรุปผลการดำเนินงาน</a:t>
                      </a:r>
                      <a:r>
                        <a:rPr lang="th-TH" sz="2400" dirty="0">
                          <a:solidFill>
                            <a:srgbClr val="FF0000"/>
                          </a:solidFill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โครงการพัฒนาศักยภาพผู้เรียนด้านการศึกษาดูงาน </a:t>
                      </a:r>
                      <a:endParaRPr lang="en-US" sz="2400" dirty="0">
                        <a:solidFill>
                          <a:srgbClr val="FF0000"/>
                        </a:solidFill>
                        <a:effectLst/>
                        <a:latin typeface="TH Sarabun New" panose="020B0500040200020003" pitchFamily="34" charset="-34"/>
                        <a:cs typeface="TH Sarabun New" panose="020B0500040200020003" pitchFamily="34" charset="-34"/>
                      </a:endParaRPr>
                    </a:p>
                    <a:p>
                      <a:pPr algn="thaiDi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dirty="0">
                          <a:solidFill>
                            <a:schemeClr val="tx1"/>
                          </a:solidFill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ตามกระบวนการ 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PDCA</a:t>
                      </a:r>
                      <a:r>
                        <a:rPr lang="th-TH" sz="2400" dirty="0">
                          <a:solidFill>
                            <a:schemeClr val="tx1"/>
                          </a:solidFill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 </a:t>
                      </a:r>
                      <a:r>
                        <a:rPr lang="th-TH" sz="2400" dirty="0">
                          <a:solidFill>
                            <a:srgbClr val="FF0000"/>
                          </a:solidFill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เป็นรูปเล่ม</a:t>
                      </a:r>
                      <a:endParaRPr lang="en-US" sz="2400" dirty="0">
                        <a:solidFill>
                          <a:srgbClr val="FF0000"/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7073392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46856" y="195486"/>
            <a:ext cx="8229600" cy="857250"/>
          </a:xfrm>
        </p:spPr>
        <p:txBody>
          <a:bodyPr>
            <a:noAutofit/>
          </a:bodyPr>
          <a:lstStyle/>
          <a:p>
            <a:pPr algn="l"/>
            <a:r>
              <a:rPr lang="th-TH" sz="2800" b="1" dirty="0">
                <a:solidFill>
                  <a:srgbClr val="0000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การประเมินศูนย์บ่มเพาะฯ ระดับสถานศึกษา</a:t>
            </a:r>
          </a:p>
        </p:txBody>
      </p:sp>
      <p:cxnSp>
        <p:nvCxnSpPr>
          <p:cNvPr id="4" name="ตัวเชื่อมต่อตรง 3"/>
          <p:cNvCxnSpPr/>
          <p:nvPr/>
        </p:nvCxnSpPr>
        <p:spPr>
          <a:xfrm>
            <a:off x="251520" y="1131590"/>
            <a:ext cx="864000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ตัวแทนเนื้อหา 4"/>
          <p:cNvSpPr>
            <a:spLocks noGrp="1"/>
          </p:cNvSpPr>
          <p:nvPr>
            <p:ph idx="1"/>
          </p:nvPr>
        </p:nvSpPr>
        <p:spPr>
          <a:xfrm>
            <a:off x="457200" y="1200150"/>
            <a:ext cx="8434320" cy="381987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h-TH" sz="16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ส่วนที่ 2 เอกสาร/หลักฐาน/ร่องรอย การดำเนินงาน</a:t>
            </a:r>
          </a:p>
          <a:p>
            <a:pPr marL="0" indent="0">
              <a:buNone/>
            </a:pPr>
            <a:r>
              <a:rPr lang="th-TH" sz="1600" b="1" dirty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ตอนที่ 2 การดำเนินการพัฒนาศักยภาพของผู้เรียนในสถานศึกษาอาชีวศึกษา </a:t>
            </a:r>
          </a:p>
          <a:p>
            <a:pPr marL="0" indent="0">
              <a:buNone/>
            </a:pPr>
            <a:r>
              <a:rPr lang="th-TH" sz="1600" b="1" dirty="0">
                <a:solidFill>
                  <a:srgbClr val="0066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ตัวบ่งชี้ที่ 2 การพัฒนาศักยภาพผู้เรียน ด้านการศึกษาดูงาน </a:t>
            </a:r>
          </a:p>
          <a:p>
            <a:pPr marL="0" indent="0">
              <a:buNone/>
            </a:pPr>
            <a:r>
              <a:rPr lang="th-TH" sz="1600" b="1" dirty="0">
                <a:solidFill>
                  <a:srgbClr val="CC0099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เกณฑ์การตัดสิน</a:t>
            </a:r>
            <a:r>
              <a:rPr lang="th-TH" sz="1600" b="1" dirty="0">
                <a:solidFill>
                  <a:srgbClr val="0066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	</a:t>
            </a:r>
            <a:r>
              <a:rPr lang="th-TH" sz="16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มีผลการปฏิบัติตามหลักฐานครบถ้วน 1 ข้อ = 1 คะแนน</a:t>
            </a:r>
          </a:p>
          <a:p>
            <a:pPr marL="0" indent="0">
              <a:buNone/>
            </a:pPr>
            <a:r>
              <a:rPr lang="th-TH" sz="1600" b="1" dirty="0">
                <a:latin typeface="Tahoma" pitchFamily="34" charset="0"/>
                <a:ea typeface="Tahoma" pitchFamily="34" charset="0"/>
                <a:cs typeface="Tahoma" pitchFamily="34" charset="0"/>
              </a:rPr>
              <a:t>		มีผลการปฏิบัติตามหลักฐานครบถ้วน 2 ข้อ = 2 คะแนน</a:t>
            </a:r>
          </a:p>
          <a:p>
            <a:pPr marL="0" indent="0">
              <a:buNone/>
            </a:pPr>
            <a:r>
              <a:rPr lang="th-TH" sz="1600" b="1" dirty="0">
                <a:latin typeface="Tahoma" pitchFamily="34" charset="0"/>
                <a:ea typeface="Tahoma" pitchFamily="34" charset="0"/>
                <a:cs typeface="Tahoma" pitchFamily="34" charset="0"/>
              </a:rPr>
              <a:t>		มีผลการปฏิบัติตามหลักฐานครบถ้วน 3 ข้อ = 3 คะแนน</a:t>
            </a:r>
          </a:p>
          <a:p>
            <a:pPr marL="0" indent="0">
              <a:buNone/>
            </a:pPr>
            <a:r>
              <a:rPr lang="th-TH" sz="1600" b="1" dirty="0">
                <a:latin typeface="Tahoma" pitchFamily="34" charset="0"/>
                <a:ea typeface="Tahoma" pitchFamily="34" charset="0"/>
                <a:cs typeface="Tahoma" pitchFamily="34" charset="0"/>
              </a:rPr>
              <a:t>		มีผลการปฏิบัติตามหลักฐานครบถ้วน 4 ข้อ = 4 คะแนน</a:t>
            </a:r>
          </a:p>
          <a:p>
            <a:pPr marL="0" indent="0">
              <a:buNone/>
            </a:pPr>
            <a:r>
              <a:rPr lang="th-TH" sz="1600" b="1" dirty="0">
                <a:latin typeface="Tahoma" pitchFamily="34" charset="0"/>
                <a:ea typeface="Tahoma" pitchFamily="34" charset="0"/>
                <a:cs typeface="Tahoma" pitchFamily="34" charset="0"/>
              </a:rPr>
              <a:t>		มีผลการปฏิบัติตามหลักฐานครบถ้วน 5 ข้อ = 5 คะแนน</a:t>
            </a:r>
          </a:p>
          <a:p>
            <a:pPr marL="0" indent="0">
              <a:buNone/>
            </a:pPr>
            <a:endParaRPr lang="th-TH" sz="16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11266" name="Picture 2" descr="ผลการค้นหารูปภาพสำหรับ ดอกไม้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6942" y="0"/>
            <a:ext cx="1071562" cy="1071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3062717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46856" y="195486"/>
            <a:ext cx="8229600" cy="857250"/>
          </a:xfrm>
        </p:spPr>
        <p:txBody>
          <a:bodyPr>
            <a:noAutofit/>
          </a:bodyPr>
          <a:lstStyle/>
          <a:p>
            <a:pPr algn="l"/>
            <a:r>
              <a:rPr lang="th-TH" sz="2800" b="1" dirty="0">
                <a:solidFill>
                  <a:srgbClr val="0000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การประเมินศูนย์บ่มเพาะฯ ระดับสถานศึกษา</a:t>
            </a:r>
          </a:p>
        </p:txBody>
      </p:sp>
      <p:cxnSp>
        <p:nvCxnSpPr>
          <p:cNvPr id="4" name="ตัวเชื่อมต่อตรง 3"/>
          <p:cNvCxnSpPr/>
          <p:nvPr/>
        </p:nvCxnSpPr>
        <p:spPr>
          <a:xfrm>
            <a:off x="251520" y="1131590"/>
            <a:ext cx="864000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ตัวแทนเนื้อหา 4"/>
          <p:cNvSpPr>
            <a:spLocks noGrp="1"/>
          </p:cNvSpPr>
          <p:nvPr>
            <p:ph idx="1"/>
          </p:nvPr>
        </p:nvSpPr>
        <p:spPr>
          <a:xfrm>
            <a:off x="457200" y="1200150"/>
            <a:ext cx="8434320" cy="381987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h-TH" sz="16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ส่วนที่ 2 เอกสาร/หลักฐาน/ร่องรอย การดำเนินงาน</a:t>
            </a:r>
          </a:p>
          <a:p>
            <a:pPr marL="0" indent="0">
              <a:buNone/>
            </a:pPr>
            <a:r>
              <a:rPr lang="th-TH" sz="1600" b="1" dirty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ตอนที่ 2 การดำเนินการพัฒนาศักยภาพของผู้เรียนในสถานศึกษาอาชีวศึกษา </a:t>
            </a:r>
          </a:p>
          <a:p>
            <a:pPr marL="0" indent="0">
              <a:buNone/>
            </a:pPr>
            <a:r>
              <a:rPr lang="th-TH" sz="1600" b="1" dirty="0">
                <a:solidFill>
                  <a:srgbClr val="0066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ตัวบ่งชี้ที่ 3 การประเมินคุณภาพ และความเป็นไปได้ของแผนธุรกิจ</a:t>
            </a:r>
          </a:p>
          <a:p>
            <a:pPr marL="0" indent="0">
              <a:buNone/>
            </a:pPr>
            <a:endParaRPr lang="th-TH" sz="16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11266" name="Picture 2" descr="ผลการค้นหารูปภาพสำหรับ ดอกไม้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6942" y="0"/>
            <a:ext cx="1071562" cy="1071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3" name="ตาราง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9954214"/>
              </p:ext>
            </p:extLst>
          </p:nvPr>
        </p:nvGraphicFramePr>
        <p:xfrm>
          <a:off x="498376" y="2211710"/>
          <a:ext cx="8351968" cy="21031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35196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thaiDi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>
                          <a:solidFill>
                            <a:schemeClr val="tx1"/>
                          </a:solidFill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1. มีหนังสือเชิญบุคคลภายนอกและภายใน เพื่อมาร่วมเป็นคณะกรรมการประเมินคัดเลือกแผนธุรกิจ</a:t>
                      </a:r>
                      <a:endParaRPr lang="en-US" sz="2400">
                        <a:solidFill>
                          <a:schemeClr val="tx1"/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thaiDi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>
                          <a:solidFill>
                            <a:schemeClr val="tx1"/>
                          </a:solidFill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2. มีการดำเนินการประเมินคัดเลือกแผนธุรกิจ โดยพิจารณาจากใบลงชื่อปฏิบัติงาน รูปภาพ เป็นต้น</a:t>
                      </a:r>
                      <a:endParaRPr lang="en-US" sz="2400">
                        <a:solidFill>
                          <a:schemeClr val="tx1"/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thaiDi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>
                          <a:solidFill>
                            <a:schemeClr val="tx1"/>
                          </a:solidFill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3. มีเกณฑ์การประเมินแผนธุรกิจที่ชัดเจน</a:t>
                      </a:r>
                      <a:endParaRPr lang="en-US" sz="2400">
                        <a:solidFill>
                          <a:schemeClr val="tx1"/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thaiDi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>
                          <a:solidFill>
                            <a:schemeClr val="tx1"/>
                          </a:solidFill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4. มีร่องรอยการให้คะแนนการประเมินแผนธุรกิจ</a:t>
                      </a:r>
                      <a:endParaRPr lang="en-US" sz="2400">
                        <a:solidFill>
                          <a:schemeClr val="tx1"/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41275">
                <a:tc>
                  <a:txBody>
                    <a:bodyPr/>
                    <a:lstStyle/>
                    <a:p>
                      <a:pPr algn="thaiDi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5. </a:t>
                      </a:r>
                      <a:r>
                        <a:rPr lang="th-TH" sz="2400" dirty="0">
                          <a:solidFill>
                            <a:schemeClr val="tx1"/>
                          </a:solidFill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มีการประกาศผลการประเมินแผนธุรกิจของสถานศึกษา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0668442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46856" y="195486"/>
            <a:ext cx="8229600" cy="857250"/>
          </a:xfrm>
        </p:spPr>
        <p:txBody>
          <a:bodyPr>
            <a:noAutofit/>
          </a:bodyPr>
          <a:lstStyle/>
          <a:p>
            <a:pPr algn="l"/>
            <a:r>
              <a:rPr lang="th-TH" sz="2800" b="1" dirty="0">
                <a:solidFill>
                  <a:srgbClr val="0000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การประเมินศูนย์บ่มเพาะฯ ระดับสถานศึกษา</a:t>
            </a:r>
          </a:p>
        </p:txBody>
      </p:sp>
      <p:cxnSp>
        <p:nvCxnSpPr>
          <p:cNvPr id="4" name="ตัวเชื่อมต่อตรง 3"/>
          <p:cNvCxnSpPr/>
          <p:nvPr/>
        </p:nvCxnSpPr>
        <p:spPr>
          <a:xfrm>
            <a:off x="251520" y="1131590"/>
            <a:ext cx="864000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ตัวแทนเนื้อหา 4"/>
          <p:cNvSpPr>
            <a:spLocks noGrp="1"/>
          </p:cNvSpPr>
          <p:nvPr>
            <p:ph idx="1"/>
          </p:nvPr>
        </p:nvSpPr>
        <p:spPr>
          <a:xfrm>
            <a:off x="457200" y="1200150"/>
            <a:ext cx="8434320" cy="381987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h-TH" sz="16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ส่วนที่ 2 เอกสาร/หลักฐาน/ร่องรอย การดำเนินงาน</a:t>
            </a:r>
          </a:p>
          <a:p>
            <a:pPr marL="0" indent="0">
              <a:buNone/>
            </a:pPr>
            <a:r>
              <a:rPr lang="th-TH" sz="1600" b="1" dirty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ตอนที่ 2 การดำเนินการพัฒนาศักยภาพของผู้เรียนในสถานศึกษาอาชีวศึกษา </a:t>
            </a:r>
          </a:p>
          <a:p>
            <a:pPr marL="0" indent="0">
              <a:buNone/>
            </a:pPr>
            <a:r>
              <a:rPr lang="th-TH" sz="1600" b="1" dirty="0">
                <a:solidFill>
                  <a:srgbClr val="0066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ตัวบ่งชี้ที่ 3 การประเมินคุณภาพ และความเป็นไปได้ของแผนธุรกิจ</a:t>
            </a:r>
          </a:p>
          <a:p>
            <a:pPr marL="0" indent="0">
              <a:buNone/>
            </a:pPr>
            <a:r>
              <a:rPr lang="th-TH" sz="1600" b="1" dirty="0">
                <a:solidFill>
                  <a:srgbClr val="CC0099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เกณฑ์การตัดสิน</a:t>
            </a:r>
            <a:r>
              <a:rPr lang="th-TH" sz="1600" b="1" dirty="0">
                <a:solidFill>
                  <a:srgbClr val="0066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	</a:t>
            </a:r>
            <a:r>
              <a:rPr lang="th-TH" sz="16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มีผลการปฏิบัติตามหลักฐานครบถ้วน 1 ข้อ = 1 คะแนน</a:t>
            </a:r>
          </a:p>
          <a:p>
            <a:pPr marL="0" indent="0">
              <a:buNone/>
            </a:pPr>
            <a:r>
              <a:rPr lang="th-TH" sz="1600" b="1" dirty="0">
                <a:latin typeface="Tahoma" pitchFamily="34" charset="0"/>
                <a:ea typeface="Tahoma" pitchFamily="34" charset="0"/>
                <a:cs typeface="Tahoma" pitchFamily="34" charset="0"/>
              </a:rPr>
              <a:t>		มีผลการปฏิบัติตามหลักฐานครบถ้วน 2 ข้อ = 2 คะแนน</a:t>
            </a:r>
          </a:p>
          <a:p>
            <a:pPr marL="0" indent="0">
              <a:buNone/>
            </a:pPr>
            <a:r>
              <a:rPr lang="th-TH" sz="1600" b="1" dirty="0">
                <a:latin typeface="Tahoma" pitchFamily="34" charset="0"/>
                <a:ea typeface="Tahoma" pitchFamily="34" charset="0"/>
                <a:cs typeface="Tahoma" pitchFamily="34" charset="0"/>
              </a:rPr>
              <a:t>		มีผลการปฏิบัติตามหลักฐานครบถ้วน 3 ข้อ = 3 คะแนน</a:t>
            </a:r>
          </a:p>
          <a:p>
            <a:pPr marL="0" indent="0">
              <a:buNone/>
            </a:pPr>
            <a:r>
              <a:rPr lang="th-TH" sz="1600" b="1" dirty="0">
                <a:latin typeface="Tahoma" pitchFamily="34" charset="0"/>
                <a:ea typeface="Tahoma" pitchFamily="34" charset="0"/>
                <a:cs typeface="Tahoma" pitchFamily="34" charset="0"/>
              </a:rPr>
              <a:t>		มีผลการปฏิบัติตามหลักฐานครบถ้วน 4 ข้อ = 4 คะแนน</a:t>
            </a:r>
          </a:p>
          <a:p>
            <a:pPr marL="0" indent="0">
              <a:buNone/>
            </a:pPr>
            <a:r>
              <a:rPr lang="th-TH" sz="1600" b="1" dirty="0">
                <a:latin typeface="Tahoma" pitchFamily="34" charset="0"/>
                <a:ea typeface="Tahoma" pitchFamily="34" charset="0"/>
                <a:cs typeface="Tahoma" pitchFamily="34" charset="0"/>
              </a:rPr>
              <a:t>		มีผลการปฏิบัติตามหลักฐานครบถ้วน 5 ข้อ = 5 คะแนน</a:t>
            </a:r>
          </a:p>
          <a:p>
            <a:pPr marL="0" indent="0">
              <a:buNone/>
            </a:pPr>
            <a:endParaRPr lang="th-TH" sz="16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11266" name="Picture 2" descr="ผลการค้นหารูปภาพสำหรับ ดอกไม้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6942" y="0"/>
            <a:ext cx="1071562" cy="1071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1866266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46856" y="195486"/>
            <a:ext cx="8229600" cy="857250"/>
          </a:xfrm>
        </p:spPr>
        <p:txBody>
          <a:bodyPr>
            <a:noAutofit/>
          </a:bodyPr>
          <a:lstStyle/>
          <a:p>
            <a:pPr algn="l"/>
            <a:r>
              <a:rPr lang="th-TH" sz="2800" b="1" dirty="0">
                <a:solidFill>
                  <a:srgbClr val="0000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การประเมินศูนย์บ่มเพาะฯ ระดับสถานศึกษา</a:t>
            </a:r>
          </a:p>
        </p:txBody>
      </p:sp>
      <p:cxnSp>
        <p:nvCxnSpPr>
          <p:cNvPr id="4" name="ตัวเชื่อมต่อตรง 3"/>
          <p:cNvCxnSpPr/>
          <p:nvPr/>
        </p:nvCxnSpPr>
        <p:spPr>
          <a:xfrm>
            <a:off x="251520" y="1131590"/>
            <a:ext cx="864000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ตัวแทนเนื้อหา 4"/>
          <p:cNvSpPr>
            <a:spLocks noGrp="1"/>
          </p:cNvSpPr>
          <p:nvPr>
            <p:ph idx="1"/>
          </p:nvPr>
        </p:nvSpPr>
        <p:spPr>
          <a:xfrm>
            <a:off x="457200" y="1200150"/>
            <a:ext cx="8434320" cy="381987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h-TH" sz="16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ส่วนที่ 2 เอกสาร/หลักฐาน/ร่องรอย การดำเนินงาน</a:t>
            </a:r>
          </a:p>
          <a:p>
            <a:pPr marL="0" indent="0">
              <a:buNone/>
            </a:pPr>
            <a:r>
              <a:rPr lang="th-TH" sz="1600" b="1" dirty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ตอนที่ 2 การดำเนินการพัฒนาศักยภาพของผู้เรียนในสถานศึกษาอาชีวศึกษา </a:t>
            </a:r>
          </a:p>
          <a:p>
            <a:pPr marL="0" indent="0">
              <a:buNone/>
            </a:pPr>
            <a:r>
              <a:rPr lang="th-TH" sz="1600" b="1" dirty="0">
                <a:solidFill>
                  <a:srgbClr val="0066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ตัวบ่งชี้ที่ 4 การส่งเสริมการประกอบธุรกิจ</a:t>
            </a:r>
          </a:p>
          <a:p>
            <a:pPr marL="0" indent="0">
              <a:buNone/>
            </a:pPr>
            <a:endParaRPr lang="th-TH" sz="16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11266" name="Picture 2" descr="ผลการค้นหารูปภาพสำหรับ ดอกไม้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6942" y="0"/>
            <a:ext cx="1071562" cy="1071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3" name="ตาราง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825419"/>
              </p:ext>
            </p:extLst>
          </p:nvPr>
        </p:nvGraphicFramePr>
        <p:xfrm>
          <a:off x="569904" y="2144212"/>
          <a:ext cx="8208911" cy="294436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20891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thaiDi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dirty="0">
                          <a:solidFill>
                            <a:schemeClr val="tx1"/>
                          </a:solidFill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1. มีบันทึกข้อความขออนุญาตดำเนินการตามแผนธุรกิจ </a:t>
                      </a:r>
                      <a:r>
                        <a:rPr lang="th-TH" sz="2400" dirty="0">
                          <a:solidFill>
                            <a:srgbClr val="FF0000"/>
                          </a:solidFill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ที่ผ่านการคัดเลือกตามโครงการพัฒนาศักยภาพผู้เรียน</a:t>
                      </a:r>
                      <a:endParaRPr lang="en-US" sz="2400" dirty="0">
                        <a:solidFill>
                          <a:srgbClr val="FF0000"/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thaiDi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dirty="0">
                          <a:solidFill>
                            <a:schemeClr val="tx1"/>
                          </a:solidFill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2. มีคำสั่งแต่งตั้งคณะกรรมการดำเนินงาน</a:t>
                      </a:r>
                      <a:r>
                        <a:rPr lang="th-TH" sz="2400" dirty="0">
                          <a:solidFill>
                            <a:srgbClr val="FF0000"/>
                          </a:solidFill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ทั้งครูและผู้เรียน</a:t>
                      </a:r>
                      <a:r>
                        <a:rPr lang="th-TH" sz="2400" dirty="0">
                          <a:solidFill>
                            <a:schemeClr val="tx1"/>
                          </a:solidFill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ตามแผน</a:t>
                      </a:r>
                      <a:r>
                        <a:rPr lang="th-TH" sz="2400" dirty="0">
                          <a:solidFill>
                            <a:srgbClr val="FF0000"/>
                          </a:solidFill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ของแต่ละกลุ่มธุรกิจ</a:t>
                      </a:r>
                      <a:endParaRPr lang="en-US" sz="2400" dirty="0">
                        <a:solidFill>
                          <a:srgbClr val="FF0000"/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thaiDi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dirty="0">
                          <a:solidFill>
                            <a:schemeClr val="tx1"/>
                          </a:solidFill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3. มีการประชุมคณะกรรมการดำเนินงานตามแผนธุรกิจ โดยมีหลักฐานที่เกี่ยวข้องกับการประชุมครบถ้วนสมบูรณ์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thaiDi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dirty="0">
                          <a:solidFill>
                            <a:schemeClr val="tx1"/>
                          </a:solidFill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4. </a:t>
                      </a:r>
                      <a:r>
                        <a:rPr lang="th-TH" sz="2400" dirty="0">
                          <a:solidFill>
                            <a:srgbClr val="FF0000"/>
                          </a:solidFill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มีการแจ้งหรือ</a:t>
                      </a:r>
                      <a:r>
                        <a:rPr lang="th-TH" sz="2400" dirty="0">
                          <a:solidFill>
                            <a:schemeClr val="tx1"/>
                          </a:solidFill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ประกาศการจัดสรรงบประมาณให้แก่ผู้ดำเนินการตามแผนธุรกิจที่ครบถ้วน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41275">
                <a:tc>
                  <a:txBody>
                    <a:bodyPr/>
                    <a:lstStyle/>
                    <a:p>
                      <a:pPr algn="thaiDi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dirty="0">
                          <a:solidFill>
                            <a:schemeClr val="tx1"/>
                          </a:solidFill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5. มีหลักฐานการจ่ายงบประมาณให้แก่ผู้ดำเนินการตามแผนธุรกิจที่ครบถ้วน</a:t>
                      </a:r>
                      <a:r>
                        <a:rPr lang="th-TH" sz="2400" dirty="0">
                          <a:solidFill>
                            <a:srgbClr val="FF0000"/>
                          </a:solidFill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ตามที่จัดสรร</a:t>
                      </a:r>
                      <a:endParaRPr lang="en-US" sz="2400" dirty="0">
                        <a:solidFill>
                          <a:srgbClr val="FF0000"/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0383600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46856" y="195486"/>
            <a:ext cx="8229600" cy="857250"/>
          </a:xfrm>
        </p:spPr>
        <p:txBody>
          <a:bodyPr>
            <a:noAutofit/>
          </a:bodyPr>
          <a:lstStyle/>
          <a:p>
            <a:pPr algn="l"/>
            <a:r>
              <a:rPr lang="th-TH" sz="2800" b="1" dirty="0">
                <a:solidFill>
                  <a:srgbClr val="0000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การประเมินศูนย์บ่มเพาะฯ ระดับสถานศึกษา</a:t>
            </a:r>
          </a:p>
        </p:txBody>
      </p:sp>
      <p:cxnSp>
        <p:nvCxnSpPr>
          <p:cNvPr id="4" name="ตัวเชื่อมต่อตรง 3"/>
          <p:cNvCxnSpPr/>
          <p:nvPr/>
        </p:nvCxnSpPr>
        <p:spPr>
          <a:xfrm>
            <a:off x="251520" y="1131590"/>
            <a:ext cx="864000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ตัวแทนเนื้อหา 4"/>
          <p:cNvSpPr>
            <a:spLocks noGrp="1"/>
          </p:cNvSpPr>
          <p:nvPr>
            <p:ph idx="1"/>
          </p:nvPr>
        </p:nvSpPr>
        <p:spPr>
          <a:xfrm>
            <a:off x="457200" y="1200150"/>
            <a:ext cx="8434320" cy="381987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h-TH" sz="16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ส่วนที่ 2 เอกสาร/หลักฐาน/ร่องรอย การดำเนินงาน</a:t>
            </a:r>
          </a:p>
          <a:p>
            <a:pPr marL="0" indent="0">
              <a:buNone/>
            </a:pPr>
            <a:r>
              <a:rPr lang="th-TH" sz="1600" b="1" dirty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ตอนที่ 2 การดำเนินการพัฒนาศักยภาพของผู้เรียนในสถานศึกษาอาชีวศึกษา </a:t>
            </a:r>
          </a:p>
          <a:p>
            <a:pPr marL="0" indent="0">
              <a:buNone/>
            </a:pPr>
            <a:r>
              <a:rPr lang="th-TH" sz="1600" b="1" dirty="0">
                <a:solidFill>
                  <a:srgbClr val="0066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ตัวบ่งชี้ที่ 4 การส่งเสริมการประกอบธุรกิจ</a:t>
            </a:r>
          </a:p>
          <a:p>
            <a:pPr marL="0" indent="0">
              <a:buNone/>
            </a:pPr>
            <a:r>
              <a:rPr lang="th-TH" sz="1600" b="1" dirty="0">
                <a:solidFill>
                  <a:srgbClr val="CC0099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เกณฑ์การตัดสิน</a:t>
            </a:r>
            <a:r>
              <a:rPr lang="th-TH" sz="1600" b="1" dirty="0">
                <a:solidFill>
                  <a:srgbClr val="0066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	</a:t>
            </a:r>
            <a:r>
              <a:rPr lang="th-TH" sz="16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มีผลการปฏิบัติตามหลักฐานครบถ้วน 1 ข้อ = 1 คะแนน</a:t>
            </a:r>
          </a:p>
          <a:p>
            <a:pPr marL="0" indent="0">
              <a:buNone/>
            </a:pPr>
            <a:r>
              <a:rPr lang="th-TH" sz="1600" b="1" dirty="0">
                <a:latin typeface="Tahoma" pitchFamily="34" charset="0"/>
                <a:ea typeface="Tahoma" pitchFamily="34" charset="0"/>
                <a:cs typeface="Tahoma" pitchFamily="34" charset="0"/>
              </a:rPr>
              <a:t>		มีผลการปฏิบัติตามหลักฐานครบถ้วน 2 ข้อ = 2 คะแนน</a:t>
            </a:r>
          </a:p>
          <a:p>
            <a:pPr marL="0" indent="0">
              <a:buNone/>
            </a:pPr>
            <a:r>
              <a:rPr lang="th-TH" sz="1600" b="1" dirty="0">
                <a:latin typeface="Tahoma" pitchFamily="34" charset="0"/>
                <a:ea typeface="Tahoma" pitchFamily="34" charset="0"/>
                <a:cs typeface="Tahoma" pitchFamily="34" charset="0"/>
              </a:rPr>
              <a:t>		มีผลการปฏิบัติตามหลักฐานครบถ้วน 3 ข้อ = 3 คะแนน</a:t>
            </a:r>
          </a:p>
          <a:p>
            <a:pPr marL="0" indent="0">
              <a:buNone/>
            </a:pPr>
            <a:r>
              <a:rPr lang="th-TH" sz="1600" b="1" dirty="0">
                <a:latin typeface="Tahoma" pitchFamily="34" charset="0"/>
                <a:ea typeface="Tahoma" pitchFamily="34" charset="0"/>
                <a:cs typeface="Tahoma" pitchFamily="34" charset="0"/>
              </a:rPr>
              <a:t>		มีผลการปฏิบัติตามหลักฐานครบถ้วน 4 ข้อ = 4 คะแนน</a:t>
            </a:r>
          </a:p>
          <a:p>
            <a:pPr marL="0" indent="0">
              <a:buNone/>
            </a:pPr>
            <a:r>
              <a:rPr lang="th-TH" sz="1600" b="1" dirty="0">
                <a:latin typeface="Tahoma" pitchFamily="34" charset="0"/>
                <a:ea typeface="Tahoma" pitchFamily="34" charset="0"/>
                <a:cs typeface="Tahoma" pitchFamily="34" charset="0"/>
              </a:rPr>
              <a:t>		มีผลการปฏิบัติตามหลักฐานครบถ้วน 5 ข้อ = 5 คะแนน</a:t>
            </a:r>
          </a:p>
          <a:p>
            <a:pPr marL="0" indent="0">
              <a:buNone/>
            </a:pPr>
            <a:endParaRPr lang="th-TH" sz="16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11266" name="Picture 2" descr="ผลการค้นหารูปภาพสำหรับ ดอกไม้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6942" y="0"/>
            <a:ext cx="1071562" cy="1071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736633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46856" y="195486"/>
            <a:ext cx="8229600" cy="857250"/>
          </a:xfrm>
        </p:spPr>
        <p:txBody>
          <a:bodyPr>
            <a:noAutofit/>
          </a:bodyPr>
          <a:lstStyle/>
          <a:p>
            <a:pPr algn="l"/>
            <a:r>
              <a:rPr lang="th-TH" sz="2800" b="1" dirty="0">
                <a:solidFill>
                  <a:srgbClr val="0000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การประเมินศูนย์บ่มเพาะฯ ระดับสถานศึกษา</a:t>
            </a:r>
          </a:p>
        </p:txBody>
      </p:sp>
      <p:cxnSp>
        <p:nvCxnSpPr>
          <p:cNvPr id="4" name="ตัวเชื่อมต่อตรง 3"/>
          <p:cNvCxnSpPr/>
          <p:nvPr/>
        </p:nvCxnSpPr>
        <p:spPr>
          <a:xfrm>
            <a:off x="251520" y="1131590"/>
            <a:ext cx="864000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ตัวแทนเนื้อหา 4"/>
          <p:cNvSpPr>
            <a:spLocks noGrp="1"/>
          </p:cNvSpPr>
          <p:nvPr>
            <p:ph idx="1"/>
          </p:nvPr>
        </p:nvSpPr>
        <p:spPr>
          <a:xfrm>
            <a:off x="457200" y="1200150"/>
            <a:ext cx="8434320" cy="381987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h-TH" sz="2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วัตถุประสงค์ของการประเมิน</a:t>
            </a:r>
          </a:p>
          <a:p>
            <a:pPr marL="0" indent="0">
              <a:buNone/>
            </a:pPr>
            <a:r>
              <a:rPr lang="th-TH" sz="2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  	เพื่อให้ได้ทราบถึงผลการส่งเสริม สนับสนุน และพัฒนาขีดความสามารถให้กับผู้เรียน หรือประชาชนที่สนใจ ให้มีความรู้ มีความสามารถที่จะประกอบธุรกิจ หรือพัฒนาต่อยอดธุรกิจเดิม ระดับสถานศึกษา</a:t>
            </a:r>
          </a:p>
          <a:p>
            <a:pPr marL="0" indent="0">
              <a:buNone/>
            </a:pPr>
            <a:r>
              <a:rPr lang="th-TH" sz="2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</a:p>
        </p:txBody>
      </p:sp>
      <p:pic>
        <p:nvPicPr>
          <p:cNvPr id="11266" name="Picture 2" descr="ผลการค้นหารูปภาพสำหรับ ดอกไม้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6942" y="0"/>
            <a:ext cx="1071562" cy="1071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0269259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46856" y="195486"/>
            <a:ext cx="8229600" cy="857250"/>
          </a:xfrm>
        </p:spPr>
        <p:txBody>
          <a:bodyPr>
            <a:noAutofit/>
          </a:bodyPr>
          <a:lstStyle/>
          <a:p>
            <a:pPr algn="l"/>
            <a:r>
              <a:rPr lang="th-TH" sz="2800" b="1" dirty="0">
                <a:solidFill>
                  <a:srgbClr val="0000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การประเมินศูนย์บ่มเพาะฯ ระดับสถานศึกษา</a:t>
            </a:r>
          </a:p>
        </p:txBody>
      </p:sp>
      <p:cxnSp>
        <p:nvCxnSpPr>
          <p:cNvPr id="4" name="ตัวเชื่อมต่อตรง 3"/>
          <p:cNvCxnSpPr/>
          <p:nvPr/>
        </p:nvCxnSpPr>
        <p:spPr>
          <a:xfrm>
            <a:off x="251520" y="1131590"/>
            <a:ext cx="864000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ตัวแทนเนื้อหา 4"/>
          <p:cNvSpPr>
            <a:spLocks noGrp="1"/>
          </p:cNvSpPr>
          <p:nvPr>
            <p:ph idx="1"/>
          </p:nvPr>
        </p:nvSpPr>
        <p:spPr>
          <a:xfrm>
            <a:off x="457200" y="1200150"/>
            <a:ext cx="8434320" cy="381987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h-TH" sz="16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ส่วนที่ 2 เอกสาร/หลักฐาน/ร่องรอย การดำเนินงาน</a:t>
            </a:r>
          </a:p>
          <a:p>
            <a:pPr marL="0" indent="0">
              <a:buNone/>
            </a:pPr>
            <a:r>
              <a:rPr lang="th-TH" sz="1600" b="1" dirty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ตอนที่ 2 การดำเนินการพัฒนาศักยภาพของผู้เรียนในสถานศึกษาอาชีวศึกษา </a:t>
            </a:r>
          </a:p>
          <a:p>
            <a:pPr marL="0" indent="0">
              <a:buNone/>
            </a:pPr>
            <a:r>
              <a:rPr lang="th-TH" sz="1600" b="1" dirty="0">
                <a:solidFill>
                  <a:srgbClr val="0066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ตัวบ่งชี้ที่ 5 การดำเนินงานตามแผนธุรกิจใหม่</a:t>
            </a:r>
          </a:p>
          <a:p>
            <a:pPr marL="0" indent="0">
              <a:buNone/>
            </a:pPr>
            <a:endParaRPr lang="th-TH" sz="16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11266" name="Picture 2" descr="ผลการค้นหารูปภาพสำหรับ ดอกไม้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6942" y="0"/>
            <a:ext cx="1071562" cy="1071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3" name="ตาราง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852689"/>
              </p:ext>
            </p:extLst>
          </p:nvPr>
        </p:nvGraphicFramePr>
        <p:xfrm>
          <a:off x="565212" y="2204998"/>
          <a:ext cx="7992888" cy="181017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99288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52543">
                <a:tc>
                  <a:txBody>
                    <a:bodyPr/>
                    <a:lstStyle/>
                    <a:p>
                      <a:pPr algn="thaiDi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>
                          <a:solidFill>
                            <a:schemeClr val="tx1"/>
                          </a:solidFill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1. มีระยะเวลาในการดำเนินงานธุรกิจใหม่ อย่างต่อเนื่องไม่น้อยกว่า </a:t>
                      </a:r>
                      <a:r>
                        <a:rPr lang="en-US" sz="2400">
                          <a:solidFill>
                            <a:schemeClr val="tx1"/>
                          </a:solidFill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2</a:t>
                      </a:r>
                      <a:r>
                        <a:rPr lang="th-TH" sz="2400">
                          <a:solidFill>
                            <a:schemeClr val="tx1"/>
                          </a:solidFill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 เดือน </a:t>
                      </a:r>
                      <a:endParaRPr lang="en-US" sz="2400">
                        <a:solidFill>
                          <a:schemeClr val="tx1"/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55338" marR="55338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5087">
                <a:tc>
                  <a:txBody>
                    <a:bodyPr/>
                    <a:lstStyle/>
                    <a:p>
                      <a:pPr algn="thaiDi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>
                          <a:solidFill>
                            <a:schemeClr val="tx1"/>
                          </a:solidFill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2. หลักฐานแสดงการดำเนินงานตามธุรกิจของผู้เรียน ประกอบด้วย บันทึกการประชุม การลงเวลาปฏิบัติงาน และรูปภาพการปฏิบัติงาน เป็นต้น</a:t>
                      </a:r>
                      <a:endParaRPr lang="en-US" sz="2400">
                        <a:solidFill>
                          <a:schemeClr val="tx1"/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55338" marR="55338" marT="0" marB="0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52543">
                <a:tc>
                  <a:txBody>
                    <a:bodyPr/>
                    <a:lstStyle/>
                    <a:p>
                      <a:pPr algn="thaiDi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dirty="0">
                          <a:solidFill>
                            <a:schemeClr val="tx1"/>
                          </a:solidFill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3. มีการนิเทศ ติดตามการดำเนินงานตามแผนธุรกิจ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55338" marR="55338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9634126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46856" y="195486"/>
            <a:ext cx="8229600" cy="857250"/>
          </a:xfrm>
        </p:spPr>
        <p:txBody>
          <a:bodyPr>
            <a:noAutofit/>
          </a:bodyPr>
          <a:lstStyle/>
          <a:p>
            <a:pPr algn="l"/>
            <a:r>
              <a:rPr lang="th-TH" sz="2800" b="1" dirty="0">
                <a:solidFill>
                  <a:srgbClr val="0000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การประเมินศูนย์บ่มเพาะฯ ระดับสถานศึกษา</a:t>
            </a:r>
          </a:p>
        </p:txBody>
      </p:sp>
      <p:cxnSp>
        <p:nvCxnSpPr>
          <p:cNvPr id="4" name="ตัวเชื่อมต่อตรง 3"/>
          <p:cNvCxnSpPr/>
          <p:nvPr/>
        </p:nvCxnSpPr>
        <p:spPr>
          <a:xfrm>
            <a:off x="251520" y="1131590"/>
            <a:ext cx="864000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ตัวแทนเนื้อหา 4"/>
          <p:cNvSpPr>
            <a:spLocks noGrp="1"/>
          </p:cNvSpPr>
          <p:nvPr>
            <p:ph idx="1"/>
          </p:nvPr>
        </p:nvSpPr>
        <p:spPr>
          <a:xfrm>
            <a:off x="457200" y="1200150"/>
            <a:ext cx="8434320" cy="381987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h-TH" sz="16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ส่วนที่ 2 เอกสาร/หลักฐาน/ร่องรอย การดำเนินงาน</a:t>
            </a:r>
          </a:p>
          <a:p>
            <a:pPr marL="0" indent="0">
              <a:buNone/>
            </a:pPr>
            <a:r>
              <a:rPr lang="th-TH" sz="1600" b="1" dirty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ตอนที่ 2 การดำเนินการพัฒนาศักยภาพของผู้เรียนในสถานศึกษาอาชีวศึกษา </a:t>
            </a:r>
          </a:p>
          <a:p>
            <a:pPr marL="0" indent="0">
              <a:buNone/>
            </a:pPr>
            <a:r>
              <a:rPr lang="th-TH" sz="1600" b="1" dirty="0">
                <a:solidFill>
                  <a:srgbClr val="0066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ตัวบ่งชี้ที่ 5 การดำเนินงานตามแผนธุรกิจใหม่ (ต่อ)</a:t>
            </a:r>
          </a:p>
          <a:p>
            <a:pPr marL="0" indent="0">
              <a:buNone/>
            </a:pPr>
            <a:endParaRPr lang="th-TH" sz="16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11266" name="Picture 2" descr="ผลการค้นหารูปภาพสำหรับ ดอกไม้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6942" y="0"/>
            <a:ext cx="1071562" cy="1071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3" name="ตาราง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14134425"/>
              </p:ext>
            </p:extLst>
          </p:nvPr>
        </p:nvGraphicFramePr>
        <p:xfrm>
          <a:off x="575076" y="2236917"/>
          <a:ext cx="7992888" cy="174633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99288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905087">
                <a:tc>
                  <a:txBody>
                    <a:bodyPr/>
                    <a:lstStyle/>
                    <a:p>
                      <a:pPr algn="thaiDi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dirty="0">
                          <a:solidFill>
                            <a:schemeClr val="tx1"/>
                          </a:solidFill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4. มีการจัดทำบัญชีของธุรกิจ </a:t>
                      </a:r>
                      <a:r>
                        <a:rPr lang="th-TH" sz="2400" dirty="0">
                          <a:solidFill>
                            <a:srgbClr val="FF0000"/>
                          </a:solidFill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ประกอบด้วย เอกสารรายรับ-รายจ่าย การบันทึกรายการรับ-จ่าย การรับรองบันทึกรายรับรายจ่ายโดยครูที่ปรึกษาด้านบัญชี</a:t>
                      </a:r>
                      <a:r>
                        <a:rPr lang="th-TH" sz="2400" dirty="0">
                          <a:solidFill>
                            <a:schemeClr val="tx1"/>
                          </a:solidFill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อย่างสม่ำเสมอและเป็นปัจจุบัน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55338" marR="55338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78815">
                <a:tc>
                  <a:txBody>
                    <a:bodyPr/>
                    <a:lstStyle/>
                    <a:p>
                      <a:pPr algn="thaiDi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spc="-30" dirty="0">
                          <a:solidFill>
                            <a:schemeClr val="tx1"/>
                          </a:solidFill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5. มีการรายงานสรุปผลการประกอบธุรกิจ ประกอบด้วย งบกำไรขาดทุน งบแสดงฐานะการเงิน และรายงานการประเมินความพึงพอใจของลูกค้า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55338" marR="55338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7686598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46856" y="195486"/>
            <a:ext cx="8229600" cy="857250"/>
          </a:xfrm>
        </p:spPr>
        <p:txBody>
          <a:bodyPr>
            <a:noAutofit/>
          </a:bodyPr>
          <a:lstStyle/>
          <a:p>
            <a:pPr algn="l"/>
            <a:r>
              <a:rPr lang="th-TH" sz="2800" b="1" dirty="0">
                <a:solidFill>
                  <a:srgbClr val="0000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การประเมินศูนย์บ่มเพาะฯ ระดับสถานศึกษา</a:t>
            </a:r>
          </a:p>
        </p:txBody>
      </p:sp>
      <p:cxnSp>
        <p:nvCxnSpPr>
          <p:cNvPr id="4" name="ตัวเชื่อมต่อตรง 3"/>
          <p:cNvCxnSpPr/>
          <p:nvPr/>
        </p:nvCxnSpPr>
        <p:spPr>
          <a:xfrm>
            <a:off x="251520" y="1131590"/>
            <a:ext cx="864000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ตัวแทนเนื้อหา 4"/>
          <p:cNvSpPr>
            <a:spLocks noGrp="1"/>
          </p:cNvSpPr>
          <p:nvPr>
            <p:ph idx="1"/>
          </p:nvPr>
        </p:nvSpPr>
        <p:spPr>
          <a:xfrm>
            <a:off x="457200" y="1200150"/>
            <a:ext cx="8434320" cy="381987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h-TH" sz="16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ส่วนที่ 2 เอกสาร/หลักฐาน/ร่องรอย การดำเนินงาน</a:t>
            </a:r>
          </a:p>
          <a:p>
            <a:pPr marL="0" indent="0">
              <a:buNone/>
            </a:pPr>
            <a:r>
              <a:rPr lang="th-TH" sz="1600" b="1" dirty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ตอนที่ 2 การดำเนินการพัฒนาศักยภาพของผู้เรียนในสถานศึกษาอาชีวศึกษา </a:t>
            </a:r>
          </a:p>
          <a:p>
            <a:pPr marL="0" indent="0">
              <a:buNone/>
            </a:pPr>
            <a:r>
              <a:rPr lang="th-TH" sz="1600" b="1" dirty="0">
                <a:solidFill>
                  <a:srgbClr val="0066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ตัวบ่งชี้ที่ 5 การดำเนินงานตามแผนธุรกิจใหม่</a:t>
            </a:r>
          </a:p>
          <a:p>
            <a:pPr marL="0" indent="0">
              <a:buNone/>
            </a:pPr>
            <a:r>
              <a:rPr lang="th-TH" sz="1600" b="1" dirty="0">
                <a:solidFill>
                  <a:srgbClr val="CC0099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เกณฑ์การตัดสิน</a:t>
            </a:r>
            <a:r>
              <a:rPr lang="th-TH" sz="1600" b="1" dirty="0">
                <a:solidFill>
                  <a:srgbClr val="0066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	</a:t>
            </a:r>
            <a:r>
              <a:rPr lang="th-TH" sz="16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มีผลการปฏิบัติตาม</a:t>
            </a:r>
            <a:r>
              <a:rPr lang="th-TH" sz="1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หลักฐานครบถ้วน </a:t>
            </a:r>
            <a:r>
              <a:rPr lang="th-TH" sz="1600" b="1" dirty="0">
                <a:latin typeface="Tahoma" pitchFamily="34" charset="0"/>
                <a:ea typeface="Tahoma" pitchFamily="34" charset="0"/>
                <a:cs typeface="Tahoma" pitchFamily="34" charset="0"/>
              </a:rPr>
              <a:t>1 ข้อ = 1 คะแนน</a:t>
            </a:r>
          </a:p>
          <a:p>
            <a:pPr marL="0" indent="0">
              <a:buNone/>
            </a:pPr>
            <a:r>
              <a:rPr lang="th-TH" sz="1600" b="1" dirty="0">
                <a:latin typeface="Tahoma" pitchFamily="34" charset="0"/>
                <a:ea typeface="Tahoma" pitchFamily="34" charset="0"/>
                <a:cs typeface="Tahoma" pitchFamily="34" charset="0"/>
              </a:rPr>
              <a:t>		มีผลการปฏิบัติตามหลักฐานครบถ้วน 2 ข้อ = 2 คะแนน</a:t>
            </a:r>
          </a:p>
          <a:p>
            <a:pPr marL="0" indent="0">
              <a:buNone/>
            </a:pPr>
            <a:r>
              <a:rPr lang="th-TH" sz="1600" b="1" dirty="0">
                <a:latin typeface="Tahoma" pitchFamily="34" charset="0"/>
                <a:ea typeface="Tahoma" pitchFamily="34" charset="0"/>
                <a:cs typeface="Tahoma" pitchFamily="34" charset="0"/>
              </a:rPr>
              <a:t>		มีผลการปฏิบัติตามหลักฐานครบถ้วน 3 ข้อ = 3 คะแนน</a:t>
            </a:r>
          </a:p>
          <a:p>
            <a:pPr marL="0" indent="0">
              <a:buNone/>
            </a:pPr>
            <a:r>
              <a:rPr lang="th-TH" sz="1600" b="1" dirty="0">
                <a:latin typeface="Tahoma" pitchFamily="34" charset="0"/>
                <a:ea typeface="Tahoma" pitchFamily="34" charset="0"/>
                <a:cs typeface="Tahoma" pitchFamily="34" charset="0"/>
              </a:rPr>
              <a:t>		มีผลการปฏิบัติตามหลักฐานครบถ้วน 4 ข้อ = 4 คะแนน</a:t>
            </a:r>
          </a:p>
          <a:p>
            <a:pPr marL="0" indent="0">
              <a:buNone/>
            </a:pPr>
            <a:r>
              <a:rPr lang="th-TH" sz="1600" b="1" dirty="0">
                <a:latin typeface="Tahoma" pitchFamily="34" charset="0"/>
                <a:ea typeface="Tahoma" pitchFamily="34" charset="0"/>
                <a:cs typeface="Tahoma" pitchFamily="34" charset="0"/>
              </a:rPr>
              <a:t>		มีผลการปฏิบัติตามหลักฐานครบถ้วน 5 ข้อ = 5 คะแนน</a:t>
            </a:r>
          </a:p>
          <a:p>
            <a:pPr marL="0" indent="0">
              <a:buNone/>
            </a:pPr>
            <a:endParaRPr lang="th-TH" sz="16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11266" name="Picture 2" descr="ผลการค้นหารูปภาพสำหรับ ดอกไม้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6942" y="0"/>
            <a:ext cx="1071562" cy="1071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6874910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46856" y="195486"/>
            <a:ext cx="8229600" cy="857250"/>
          </a:xfrm>
        </p:spPr>
        <p:txBody>
          <a:bodyPr>
            <a:noAutofit/>
          </a:bodyPr>
          <a:lstStyle/>
          <a:p>
            <a:pPr algn="l"/>
            <a:r>
              <a:rPr lang="th-TH" sz="2800" b="1" dirty="0">
                <a:solidFill>
                  <a:srgbClr val="0000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การประเมินศูนย์บ่มเพาะฯ ระดับสถานศึกษา</a:t>
            </a:r>
          </a:p>
        </p:txBody>
      </p:sp>
      <p:cxnSp>
        <p:nvCxnSpPr>
          <p:cNvPr id="4" name="ตัวเชื่อมต่อตรง 3"/>
          <p:cNvCxnSpPr/>
          <p:nvPr/>
        </p:nvCxnSpPr>
        <p:spPr>
          <a:xfrm>
            <a:off x="251520" y="1131590"/>
            <a:ext cx="864000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ตัวแทนเนื้อหา 4"/>
          <p:cNvSpPr>
            <a:spLocks noGrp="1"/>
          </p:cNvSpPr>
          <p:nvPr>
            <p:ph idx="1"/>
          </p:nvPr>
        </p:nvSpPr>
        <p:spPr>
          <a:xfrm>
            <a:off x="457200" y="1200150"/>
            <a:ext cx="8434320" cy="381987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h-TH" sz="16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ส่วนที่ 2 เอกสาร/หลักฐาน/ร่องรอย การดำเนินงาน</a:t>
            </a:r>
          </a:p>
          <a:p>
            <a:pPr marL="0" indent="0">
              <a:buNone/>
            </a:pPr>
            <a:r>
              <a:rPr lang="th-TH" sz="1600" b="1" dirty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ตอนที่ 2 การดำเนินการพัฒนาศักยภาพของผู้เรียนในสถานศึกษาอาชีวศึกษา </a:t>
            </a:r>
          </a:p>
          <a:p>
            <a:pPr marL="0" indent="0">
              <a:buNone/>
            </a:pPr>
            <a:r>
              <a:rPr lang="th-TH" sz="1600" b="1" dirty="0">
                <a:solidFill>
                  <a:srgbClr val="0066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ตัวบ่งชี้ที่ 6 การดำเนินงานตามแผนธุรกิจเดิม หรือต่อยอดธุรกิจเดิม</a:t>
            </a:r>
          </a:p>
          <a:p>
            <a:pPr marL="0" indent="0">
              <a:buNone/>
            </a:pPr>
            <a:endParaRPr lang="th-TH" sz="16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0" indent="0">
              <a:buNone/>
            </a:pPr>
            <a:endParaRPr lang="th-TH" sz="16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0" indent="0">
              <a:buNone/>
            </a:pPr>
            <a:endParaRPr lang="th-TH" sz="16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11266" name="Picture 2" descr="ผลการค้นหารูปภาพสำหรับ ดอกไม้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6942" y="0"/>
            <a:ext cx="1071562" cy="1071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3" name="ตาราง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0330580"/>
              </p:ext>
            </p:extLst>
          </p:nvPr>
        </p:nvGraphicFramePr>
        <p:xfrm>
          <a:off x="457200" y="2204593"/>
          <a:ext cx="7848871" cy="216736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84887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4868">
                <a:tc>
                  <a:txBody>
                    <a:bodyPr/>
                    <a:lstStyle/>
                    <a:p>
                      <a:pPr algn="thaiDi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dirty="0">
                          <a:solidFill>
                            <a:schemeClr val="tx1"/>
                          </a:solidFill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1. มีระยะเวลาการดำเนินธุรกิจเดิมอย่างต่อเนื่องไม่น้อยกว่า 6 เดือน 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59291" marR="59291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27302">
                <a:tc>
                  <a:txBody>
                    <a:bodyPr/>
                    <a:lstStyle/>
                    <a:p>
                      <a:pPr algn="thaiDi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>
                          <a:solidFill>
                            <a:schemeClr val="tx1"/>
                          </a:solidFill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2. มีหลักฐานแสดงการดำเนินงานตามธุรกิจเดิมของนักศึกษา อย่างต่อเนื่อง เช่น รูปภาพการปฏิบัติงาน การลงเวลาปฏิบัติงาน การประชุม ฯลฯ</a:t>
                      </a:r>
                      <a:endParaRPr lang="en-US" sz="2400">
                        <a:solidFill>
                          <a:schemeClr val="tx1"/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59291" marR="59291" marT="0" marB="0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84868">
                <a:tc>
                  <a:txBody>
                    <a:bodyPr/>
                    <a:lstStyle/>
                    <a:p>
                      <a:pPr algn="thaiDi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spc="-40" dirty="0">
                          <a:solidFill>
                            <a:schemeClr val="tx1"/>
                          </a:solidFill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3. มีการนิเทศ ติดตามการดำเนินงานตามแผนธุรกิจ</a:t>
                      </a:r>
                      <a:r>
                        <a:rPr lang="th-TH" sz="2400" dirty="0">
                          <a:solidFill>
                            <a:schemeClr val="tx1"/>
                          </a:solidFill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 ข้อเสนอแนะจากที่ปรึกษาธุรกิจอย่างสม่ำเสมอ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59291" marR="59291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3765748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46856" y="195486"/>
            <a:ext cx="8229600" cy="857250"/>
          </a:xfrm>
        </p:spPr>
        <p:txBody>
          <a:bodyPr>
            <a:noAutofit/>
          </a:bodyPr>
          <a:lstStyle/>
          <a:p>
            <a:pPr algn="l"/>
            <a:r>
              <a:rPr lang="th-TH" sz="2800" b="1" dirty="0">
                <a:solidFill>
                  <a:srgbClr val="0000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การประเมินศูนย์บ่มเพาะฯ ระดับสถานศึกษา</a:t>
            </a:r>
          </a:p>
        </p:txBody>
      </p:sp>
      <p:cxnSp>
        <p:nvCxnSpPr>
          <p:cNvPr id="4" name="ตัวเชื่อมต่อตรง 3"/>
          <p:cNvCxnSpPr/>
          <p:nvPr/>
        </p:nvCxnSpPr>
        <p:spPr>
          <a:xfrm>
            <a:off x="251520" y="1131590"/>
            <a:ext cx="864000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ตัวแทนเนื้อหา 4"/>
          <p:cNvSpPr>
            <a:spLocks noGrp="1"/>
          </p:cNvSpPr>
          <p:nvPr>
            <p:ph idx="1"/>
          </p:nvPr>
        </p:nvSpPr>
        <p:spPr>
          <a:xfrm>
            <a:off x="457200" y="1200150"/>
            <a:ext cx="8434320" cy="381987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h-TH" sz="16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ส่วนที่ 2 เอกสาร/หลักฐาน/ร่องรอย การดำเนินงาน</a:t>
            </a:r>
          </a:p>
          <a:p>
            <a:pPr marL="0" indent="0">
              <a:buNone/>
            </a:pPr>
            <a:r>
              <a:rPr lang="th-TH" sz="1600" b="1" dirty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ตอนที่ 2 การดำเนินการพัฒนาศักยภาพของผู้เรียนในสถานศึกษาอาชีวศึกษา </a:t>
            </a:r>
          </a:p>
          <a:p>
            <a:pPr marL="0" indent="0">
              <a:buNone/>
            </a:pPr>
            <a:r>
              <a:rPr lang="th-TH" sz="1600" b="1" dirty="0">
                <a:solidFill>
                  <a:srgbClr val="0066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ตัวบ่งชี้ที่ 6 การดำเนินงานตามแผนธุรกิจเดิม หรือต่อยอดธุรกิจเดิม (ต่อ)</a:t>
            </a:r>
          </a:p>
          <a:p>
            <a:pPr marL="0" indent="0">
              <a:buNone/>
            </a:pPr>
            <a:endParaRPr lang="th-TH" sz="16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0" indent="0">
              <a:buNone/>
            </a:pPr>
            <a:endParaRPr lang="th-TH" sz="16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0" indent="0">
              <a:buNone/>
            </a:pPr>
            <a:endParaRPr lang="th-TH" sz="16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11266" name="Picture 2" descr="ผลการค้นหารูปภาพสำหรับ ดอกไม้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6942" y="0"/>
            <a:ext cx="1071562" cy="1071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3" name="ตาราง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6078614"/>
              </p:ext>
            </p:extLst>
          </p:nvPr>
        </p:nvGraphicFramePr>
        <p:xfrm>
          <a:off x="539552" y="2204593"/>
          <a:ext cx="7848871" cy="181098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84887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969736">
                <a:tc>
                  <a:txBody>
                    <a:bodyPr/>
                    <a:lstStyle/>
                    <a:p>
                      <a:pPr algn="thaiDi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dirty="0">
                          <a:solidFill>
                            <a:schemeClr val="tx1"/>
                          </a:solidFill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4. มีการจัดทำบัญชีของธุรกิจ ประกอบด้วย เอกสารรายรับ-รายจ่าย การบันทึกรายการรับ-จ่าย การรับรองบันทึกรายรับรายจ่ายโดยครูที่ปรึกษาด้านบัญชีอย่างสม่ำเสมอและเป็นปัจจุบัน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59291" marR="59291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27302">
                <a:tc>
                  <a:txBody>
                    <a:bodyPr/>
                    <a:lstStyle/>
                    <a:p>
                      <a:pPr algn="thaiDi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dirty="0">
                          <a:solidFill>
                            <a:schemeClr val="tx1"/>
                          </a:solidFill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5. </a:t>
                      </a:r>
                      <a:r>
                        <a:rPr lang="th-TH" sz="2400" spc="-30" dirty="0">
                          <a:solidFill>
                            <a:schemeClr val="tx1"/>
                          </a:solidFill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มีการรายงานสรุปผลการประกอบธุรกิจ ประกอบด้วย งบกำไรขาดทุน งบแสดงฐานะการเงิน และรายงานการประเมินความพึงพอใจของลูกค้า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59291" marR="59291" marT="0" marB="0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6901681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46856" y="195486"/>
            <a:ext cx="8229600" cy="857250"/>
          </a:xfrm>
        </p:spPr>
        <p:txBody>
          <a:bodyPr>
            <a:noAutofit/>
          </a:bodyPr>
          <a:lstStyle/>
          <a:p>
            <a:pPr algn="l"/>
            <a:r>
              <a:rPr lang="th-TH" sz="2800" b="1" dirty="0">
                <a:solidFill>
                  <a:srgbClr val="0000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การประเมินศูนย์บ่มเพาะฯ ระดับสถานศึกษา</a:t>
            </a:r>
          </a:p>
        </p:txBody>
      </p:sp>
      <p:cxnSp>
        <p:nvCxnSpPr>
          <p:cNvPr id="4" name="ตัวเชื่อมต่อตรง 3"/>
          <p:cNvCxnSpPr/>
          <p:nvPr/>
        </p:nvCxnSpPr>
        <p:spPr>
          <a:xfrm>
            <a:off x="251520" y="1131590"/>
            <a:ext cx="864000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ตัวแทนเนื้อหา 4"/>
          <p:cNvSpPr>
            <a:spLocks noGrp="1"/>
          </p:cNvSpPr>
          <p:nvPr>
            <p:ph idx="1"/>
          </p:nvPr>
        </p:nvSpPr>
        <p:spPr>
          <a:xfrm>
            <a:off x="457200" y="1200150"/>
            <a:ext cx="8434320" cy="381987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h-TH" sz="16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ส่วนที่ 2 เอกสาร/หลักฐาน/ร่องรอย การดำเนินงาน</a:t>
            </a:r>
          </a:p>
          <a:p>
            <a:pPr marL="0" indent="0">
              <a:buNone/>
            </a:pPr>
            <a:r>
              <a:rPr lang="th-TH" sz="1600" b="1" dirty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ตอนที่ 2 การดำเนินการพัฒนาศักยภาพของผู้เรียนในสถานศึกษาอาชีวศึกษา </a:t>
            </a:r>
          </a:p>
          <a:p>
            <a:pPr marL="0" indent="0">
              <a:buNone/>
            </a:pPr>
            <a:r>
              <a:rPr lang="th-TH" sz="1600" b="1" dirty="0">
                <a:solidFill>
                  <a:srgbClr val="0066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ตัวบ่งชี้ที่ 6 การดำเนินงานตามแผนธุรกิจเดิม หรือต่อยอดธุรกิจเดิม</a:t>
            </a:r>
          </a:p>
          <a:p>
            <a:pPr marL="0" indent="0">
              <a:buNone/>
            </a:pPr>
            <a:r>
              <a:rPr lang="th-TH" sz="1600" b="1" dirty="0">
                <a:solidFill>
                  <a:srgbClr val="CC0099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เกณฑ์การตัดสิน</a:t>
            </a:r>
            <a:r>
              <a:rPr lang="th-TH" sz="1600" b="1" dirty="0">
                <a:solidFill>
                  <a:srgbClr val="0066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	</a:t>
            </a:r>
            <a:r>
              <a:rPr lang="th-TH" sz="16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มีผลการปฏิบัติตามหลักฐานครบถ้วน 1 ข้อ = 1 คะแนน</a:t>
            </a:r>
          </a:p>
          <a:p>
            <a:pPr marL="0" indent="0">
              <a:buNone/>
            </a:pPr>
            <a:r>
              <a:rPr lang="th-TH" sz="1600" b="1" dirty="0">
                <a:latin typeface="Tahoma" pitchFamily="34" charset="0"/>
                <a:ea typeface="Tahoma" pitchFamily="34" charset="0"/>
                <a:cs typeface="Tahoma" pitchFamily="34" charset="0"/>
              </a:rPr>
              <a:t>		มีผลการปฏิบัติตามหลักฐานครบถ้วน 2 ข้อ = 2 คะแนน</a:t>
            </a:r>
          </a:p>
          <a:p>
            <a:pPr marL="0" indent="0">
              <a:buNone/>
            </a:pPr>
            <a:r>
              <a:rPr lang="th-TH" sz="1600" b="1" dirty="0">
                <a:latin typeface="Tahoma" pitchFamily="34" charset="0"/>
                <a:ea typeface="Tahoma" pitchFamily="34" charset="0"/>
                <a:cs typeface="Tahoma" pitchFamily="34" charset="0"/>
              </a:rPr>
              <a:t>		มีผลการปฏิบัติตามหลักฐานครบถ้วน 3 ข้อ = 3 คะแนน</a:t>
            </a:r>
          </a:p>
          <a:p>
            <a:pPr marL="0" indent="0">
              <a:buNone/>
            </a:pPr>
            <a:r>
              <a:rPr lang="th-TH" sz="1600" b="1" dirty="0">
                <a:latin typeface="Tahoma" pitchFamily="34" charset="0"/>
                <a:ea typeface="Tahoma" pitchFamily="34" charset="0"/>
                <a:cs typeface="Tahoma" pitchFamily="34" charset="0"/>
              </a:rPr>
              <a:t>		มีผลการปฏิบัติตามหลักฐานครบถ้วน 4 ข้อ = 4 คะแนน</a:t>
            </a:r>
          </a:p>
          <a:p>
            <a:pPr marL="0" indent="0">
              <a:buNone/>
            </a:pPr>
            <a:r>
              <a:rPr lang="th-TH" sz="1600" b="1" dirty="0">
                <a:latin typeface="Tahoma" pitchFamily="34" charset="0"/>
                <a:ea typeface="Tahoma" pitchFamily="34" charset="0"/>
                <a:cs typeface="Tahoma" pitchFamily="34" charset="0"/>
              </a:rPr>
              <a:t>		มีผลการปฏิบัติตามหลักฐานครบถ้วน 5 ข้อ = 5 คะแนน</a:t>
            </a:r>
          </a:p>
          <a:p>
            <a:pPr marL="0" indent="0">
              <a:buNone/>
            </a:pPr>
            <a:endParaRPr lang="th-TH" sz="16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11266" name="Picture 2" descr="ผลการค้นหารูปภาพสำหรับ ดอกไม้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6942" y="0"/>
            <a:ext cx="1071562" cy="1071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1011943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46856" y="195486"/>
            <a:ext cx="8229600" cy="857250"/>
          </a:xfrm>
        </p:spPr>
        <p:txBody>
          <a:bodyPr>
            <a:noAutofit/>
          </a:bodyPr>
          <a:lstStyle/>
          <a:p>
            <a:pPr algn="l"/>
            <a:r>
              <a:rPr lang="th-TH" sz="2800" b="1" dirty="0">
                <a:solidFill>
                  <a:srgbClr val="0000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การประเมินศูนย์บ่มเพาะฯ ระดับสถานศึกษา</a:t>
            </a:r>
          </a:p>
        </p:txBody>
      </p:sp>
      <p:cxnSp>
        <p:nvCxnSpPr>
          <p:cNvPr id="4" name="ตัวเชื่อมต่อตรง 3"/>
          <p:cNvCxnSpPr/>
          <p:nvPr/>
        </p:nvCxnSpPr>
        <p:spPr>
          <a:xfrm>
            <a:off x="251520" y="1131590"/>
            <a:ext cx="864000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ตัวแทนเนื้อหา 4"/>
          <p:cNvSpPr>
            <a:spLocks noGrp="1"/>
          </p:cNvSpPr>
          <p:nvPr>
            <p:ph idx="1"/>
          </p:nvPr>
        </p:nvSpPr>
        <p:spPr>
          <a:xfrm>
            <a:off x="457200" y="1200150"/>
            <a:ext cx="8579296" cy="394335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h-TH" sz="16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ส่วนที่ 2 เอกสาร/หลักฐาน/ร่องรอย การดำเนินงาน</a:t>
            </a:r>
          </a:p>
          <a:p>
            <a:pPr marL="0" indent="0">
              <a:buNone/>
            </a:pPr>
            <a:r>
              <a:rPr lang="th-TH" sz="1600" b="1" dirty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ตอนที่ 2 การดำเนินการพัฒนาศักยภาพของผู้เรียนในสถานศึกษาอาชีวศึกษา </a:t>
            </a:r>
          </a:p>
          <a:p>
            <a:pPr marL="0" indent="0">
              <a:buNone/>
            </a:pPr>
            <a:r>
              <a:rPr lang="th-TH" sz="1600" b="1" dirty="0">
                <a:solidFill>
                  <a:srgbClr val="0066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ตัวบ่งชี้ที่ 7 การใช้ธุรกิจในสถานศึกษาเป็นแหล่งการเรียนรู้และการพัฒนาศักยภาพ</a:t>
            </a:r>
          </a:p>
          <a:p>
            <a:pPr marL="0" indent="0">
              <a:buNone/>
            </a:pPr>
            <a:r>
              <a:rPr lang="th-TH" sz="1600" b="1" dirty="0">
                <a:solidFill>
                  <a:srgbClr val="0066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ครูที่ปรึกษาธุรกิจ หรือครูที่เกี่ยวข้อง</a:t>
            </a:r>
          </a:p>
          <a:p>
            <a:pPr marL="0" indent="0">
              <a:buNone/>
            </a:pPr>
            <a:endParaRPr lang="th-TH" sz="16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0" indent="0">
              <a:buNone/>
            </a:pPr>
            <a:endParaRPr lang="th-TH" sz="16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0" indent="0">
              <a:buNone/>
            </a:pPr>
            <a:endParaRPr lang="th-TH" sz="16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11266" name="Picture 2" descr="ผลการค้นหารูปภาพสำหรับ ดอกไม้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6942" y="0"/>
            <a:ext cx="1071562" cy="1071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6" name="ตาราง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6286629"/>
              </p:ext>
            </p:extLst>
          </p:nvPr>
        </p:nvGraphicFramePr>
        <p:xfrm>
          <a:off x="611561" y="2484010"/>
          <a:ext cx="8064895" cy="294436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06489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56567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th-TH" sz="2400" dirty="0">
                          <a:solidFill>
                            <a:schemeClr val="tx1"/>
                          </a:solidFill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1. มีหลักฐานการประชาสัมพันธ์การให้ใช้ธุรกิจของผู้เรียนเป็นแหล่งเรียนรู้ โดยใช้ช่องทางที่หลากหลาย ไม่น้อยกว่า 3 ช่องทาง 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46115" marR="4611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5423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th-TH" sz="2400">
                          <a:solidFill>
                            <a:schemeClr val="tx1"/>
                          </a:solidFill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2. มีหลักฐานการใช้ธุรกิจของผู้เรียน เป็นแหล่งเรียนรู้ภายในสถานศึกษา ประกอบด้วย บันทึกการขอเข้าศึกษาดูงานจากหน่วยงานภายใน สมุดบันทึกการเยี่ยมชม และภาพถ่ายการศึกษาดูงาน</a:t>
                      </a:r>
                      <a:endParaRPr lang="en-US" sz="2400">
                        <a:solidFill>
                          <a:schemeClr val="tx1"/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46115" marR="46115" marT="0" marB="0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42799">
                <a:tc>
                  <a:txBody>
                    <a:bodyPr/>
                    <a:lstStyle/>
                    <a:p>
                      <a:pPr algn="thaiDi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th-TH" sz="2400" dirty="0">
                          <a:solidFill>
                            <a:schemeClr val="tx1"/>
                          </a:solidFill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3. มีหลักฐานการใช้ธุรกิจของผู้เรียน เป็นแหล่งเรียนรู้จากหน่วยงานภายนอก ประกอบด้วย หนังสือการขอเข้าศึกษาดูงานจากหน่วยงานภายนอก สมุดบันทึกการเยี่ยมชม และภาพถ่ายการศึกษาดูงาน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46115" marR="4611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9849812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46856" y="195486"/>
            <a:ext cx="8229600" cy="857250"/>
          </a:xfrm>
        </p:spPr>
        <p:txBody>
          <a:bodyPr>
            <a:noAutofit/>
          </a:bodyPr>
          <a:lstStyle/>
          <a:p>
            <a:pPr algn="l"/>
            <a:r>
              <a:rPr lang="th-TH" sz="2800" b="1" dirty="0">
                <a:solidFill>
                  <a:srgbClr val="0000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การประเมินศูนย์บ่มเพาะฯ ระดับสถานศึกษา</a:t>
            </a:r>
          </a:p>
        </p:txBody>
      </p:sp>
      <p:cxnSp>
        <p:nvCxnSpPr>
          <p:cNvPr id="4" name="ตัวเชื่อมต่อตรง 3"/>
          <p:cNvCxnSpPr/>
          <p:nvPr/>
        </p:nvCxnSpPr>
        <p:spPr>
          <a:xfrm>
            <a:off x="251520" y="1131590"/>
            <a:ext cx="864000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ตัวแทนเนื้อหา 4"/>
          <p:cNvSpPr>
            <a:spLocks noGrp="1"/>
          </p:cNvSpPr>
          <p:nvPr>
            <p:ph idx="1"/>
          </p:nvPr>
        </p:nvSpPr>
        <p:spPr>
          <a:xfrm>
            <a:off x="457200" y="1200150"/>
            <a:ext cx="8579296" cy="394335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h-TH" sz="16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ส่วนที่ 2 เอกสาร/หลักฐาน/ร่องรอย การดำเนินงาน</a:t>
            </a:r>
          </a:p>
          <a:p>
            <a:pPr marL="0" indent="0">
              <a:buNone/>
            </a:pPr>
            <a:r>
              <a:rPr lang="th-TH" sz="1600" b="1" dirty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ตอนที่ 2 การดำเนินการพัฒนาศักยภาพของผู้เรียนในสถานศึกษาอาชีวศึกษา </a:t>
            </a:r>
          </a:p>
          <a:p>
            <a:pPr marL="0" indent="0">
              <a:buNone/>
            </a:pPr>
            <a:r>
              <a:rPr lang="th-TH" sz="1600" b="1" dirty="0">
                <a:solidFill>
                  <a:srgbClr val="0066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ตัวบ่งชี้ที่ 7 การใช้ธุรกิจในสถานศึกษาเป็นแหล่งการเรียนรู้และการพัฒนาศักยภาพ</a:t>
            </a:r>
          </a:p>
          <a:p>
            <a:pPr marL="0" indent="0">
              <a:buNone/>
            </a:pPr>
            <a:r>
              <a:rPr lang="th-TH" sz="1600" b="1" dirty="0">
                <a:solidFill>
                  <a:srgbClr val="0066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ครูที่ปรึกษาธุรกิจ หรือครูที่เกี่ยวข้อง</a:t>
            </a:r>
            <a:r>
              <a:rPr lang="en-US" sz="1600" b="1" dirty="0">
                <a:solidFill>
                  <a:srgbClr val="0066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th-TH" sz="1600" b="1" dirty="0">
                <a:solidFill>
                  <a:srgbClr val="0066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(ต่อ)</a:t>
            </a:r>
          </a:p>
          <a:p>
            <a:pPr marL="0" indent="0">
              <a:buNone/>
            </a:pPr>
            <a:endParaRPr lang="th-TH" sz="16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0" indent="0">
              <a:buNone/>
            </a:pPr>
            <a:endParaRPr lang="th-TH" sz="16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0" indent="0">
              <a:buNone/>
            </a:pPr>
            <a:endParaRPr lang="th-TH" sz="16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11266" name="Picture 2" descr="ผลการค้นหารูปภาพสำหรับ ดอกไม้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6942" y="0"/>
            <a:ext cx="1071562" cy="1071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6" name="ตาราง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4164448"/>
              </p:ext>
            </p:extLst>
          </p:nvPr>
        </p:nvGraphicFramePr>
        <p:xfrm>
          <a:off x="547328" y="2540889"/>
          <a:ext cx="8136903" cy="168249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1369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54239">
                <a:tc>
                  <a:txBody>
                    <a:bodyPr/>
                    <a:lstStyle/>
                    <a:p>
                      <a:pPr algn="thaiDi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dirty="0">
                          <a:solidFill>
                            <a:schemeClr val="tx1"/>
                          </a:solidFill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4. มีหนังสือแจ้งเชิญครูที่เกี่ยวกับการบ่มเพาะฯ   เข้ารับการฝึกอบรม</a:t>
                      </a:r>
                      <a:r>
                        <a:rPr lang="th-TH" sz="2400" dirty="0">
                          <a:solidFill>
                            <a:srgbClr val="FF0000"/>
                          </a:solidFill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เกี่ยวกับการเป็นผู้ประกอบการ </a:t>
                      </a:r>
                      <a:r>
                        <a:rPr lang="th-TH" sz="2400" dirty="0">
                          <a:solidFill>
                            <a:schemeClr val="tx1"/>
                          </a:solidFill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บันทึกข้อความขอเข้ารับการฝึกอบรม และหนังสือคำสั่งอนุญาตให้เข้ารับการฝึกอบรม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46115" marR="46115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77119">
                <a:tc>
                  <a:txBody>
                    <a:bodyPr/>
                    <a:lstStyle/>
                    <a:p>
                      <a:pPr algn="thaiDi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dirty="0">
                          <a:solidFill>
                            <a:schemeClr val="tx1"/>
                          </a:solidFill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5. มีรายงานการฝึกอบรม พร้อมด้วยเกียรติบัตร หรือวุฒิบัตร หรือประกาศนียบัตร หรือภาพถ่าย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46115" marR="46115" marT="0" marB="0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6776741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46856" y="195486"/>
            <a:ext cx="8229600" cy="857250"/>
          </a:xfrm>
        </p:spPr>
        <p:txBody>
          <a:bodyPr>
            <a:noAutofit/>
          </a:bodyPr>
          <a:lstStyle/>
          <a:p>
            <a:pPr algn="l"/>
            <a:r>
              <a:rPr lang="th-TH" sz="2800" b="1" dirty="0">
                <a:solidFill>
                  <a:srgbClr val="0000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การประเมินศูนย์บ่มเพาะฯ ระดับสถานศึกษา</a:t>
            </a:r>
          </a:p>
        </p:txBody>
      </p:sp>
      <p:cxnSp>
        <p:nvCxnSpPr>
          <p:cNvPr id="4" name="ตัวเชื่อมต่อตรง 3"/>
          <p:cNvCxnSpPr/>
          <p:nvPr/>
        </p:nvCxnSpPr>
        <p:spPr>
          <a:xfrm>
            <a:off x="251520" y="1131590"/>
            <a:ext cx="864000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ตัวแทนเนื้อหา 4"/>
          <p:cNvSpPr>
            <a:spLocks noGrp="1"/>
          </p:cNvSpPr>
          <p:nvPr>
            <p:ph idx="1"/>
          </p:nvPr>
        </p:nvSpPr>
        <p:spPr>
          <a:xfrm>
            <a:off x="457200" y="1200150"/>
            <a:ext cx="8434320" cy="381987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h-TH" sz="16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ส่วนที่ 2 เอกสาร/หลักฐาน/ร่องรอย การดำเนินงาน</a:t>
            </a:r>
          </a:p>
          <a:p>
            <a:pPr marL="0" indent="0">
              <a:buNone/>
            </a:pPr>
            <a:r>
              <a:rPr lang="th-TH" sz="1600" b="1" dirty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ตอนที่ 2 การดำเนินการพัฒนาศักยภาพของผู้เรียนในสถานศึกษาอาชีวศึกษา </a:t>
            </a:r>
          </a:p>
          <a:p>
            <a:pPr marL="0" indent="0">
              <a:buNone/>
            </a:pPr>
            <a:r>
              <a:rPr lang="th-TH" sz="1600" b="1" dirty="0">
                <a:solidFill>
                  <a:srgbClr val="0066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ตัวบ่งชี้ที่ 7 การใช้ธุรกิจในสถานศึกษาเป็นแหล่งการเรียนรู้และการพัฒนาศักยภาพ</a:t>
            </a:r>
          </a:p>
          <a:p>
            <a:pPr marL="0" indent="0">
              <a:buNone/>
            </a:pPr>
            <a:r>
              <a:rPr lang="th-TH" sz="1600" b="1" dirty="0">
                <a:solidFill>
                  <a:srgbClr val="0066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ครูที่ปรึกษาธุรกิจ หรือครูที่เกี่ยวข้อง</a:t>
            </a:r>
          </a:p>
          <a:p>
            <a:pPr marL="0" indent="0">
              <a:buNone/>
            </a:pPr>
            <a:r>
              <a:rPr lang="th-TH" sz="1600" b="1" dirty="0">
                <a:solidFill>
                  <a:srgbClr val="CC0099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เกณฑ์การตัดสิน</a:t>
            </a:r>
            <a:r>
              <a:rPr lang="th-TH" sz="1600" b="1" dirty="0">
                <a:solidFill>
                  <a:srgbClr val="0066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	</a:t>
            </a:r>
            <a:r>
              <a:rPr lang="th-TH" sz="16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มีผลการปฏิบัติตามหลักฐานครบถ้วน 1 ข้อ = 1 คะแนน</a:t>
            </a:r>
          </a:p>
          <a:p>
            <a:pPr marL="0" indent="0">
              <a:buNone/>
            </a:pPr>
            <a:r>
              <a:rPr lang="th-TH" sz="1600" b="1" dirty="0">
                <a:latin typeface="Tahoma" pitchFamily="34" charset="0"/>
                <a:ea typeface="Tahoma" pitchFamily="34" charset="0"/>
                <a:cs typeface="Tahoma" pitchFamily="34" charset="0"/>
              </a:rPr>
              <a:t>		มีผลการปฏิบัติตามหลักฐานครบถ้วน 2 ข้อ = 2 คะแนน</a:t>
            </a:r>
          </a:p>
          <a:p>
            <a:pPr marL="0" indent="0">
              <a:buNone/>
            </a:pPr>
            <a:r>
              <a:rPr lang="th-TH" sz="1600" b="1" dirty="0">
                <a:latin typeface="Tahoma" pitchFamily="34" charset="0"/>
                <a:ea typeface="Tahoma" pitchFamily="34" charset="0"/>
                <a:cs typeface="Tahoma" pitchFamily="34" charset="0"/>
              </a:rPr>
              <a:t>		มีผลการปฏิบัติตามหลักฐานครบถ้วน 3 ข้อ = 3 คะแนน</a:t>
            </a:r>
          </a:p>
          <a:p>
            <a:pPr marL="0" indent="0">
              <a:buNone/>
            </a:pPr>
            <a:r>
              <a:rPr lang="th-TH" sz="1600" b="1" dirty="0">
                <a:latin typeface="Tahoma" pitchFamily="34" charset="0"/>
                <a:ea typeface="Tahoma" pitchFamily="34" charset="0"/>
                <a:cs typeface="Tahoma" pitchFamily="34" charset="0"/>
              </a:rPr>
              <a:t>		มีผลการปฏิบัติตามหลักฐานครบถ้วน 4 ข้อ = 4 คะแนน</a:t>
            </a:r>
          </a:p>
          <a:p>
            <a:pPr marL="0" indent="0">
              <a:buNone/>
            </a:pPr>
            <a:r>
              <a:rPr lang="th-TH" sz="1600" b="1" dirty="0">
                <a:latin typeface="Tahoma" pitchFamily="34" charset="0"/>
                <a:ea typeface="Tahoma" pitchFamily="34" charset="0"/>
                <a:cs typeface="Tahoma" pitchFamily="34" charset="0"/>
              </a:rPr>
              <a:t>		มีผลการปฏิบัติตามหลักฐานครบถ้วน 5 ข้อ = 5 คะแนน</a:t>
            </a:r>
          </a:p>
          <a:p>
            <a:pPr marL="0" indent="0">
              <a:buNone/>
            </a:pPr>
            <a:endParaRPr lang="th-TH" sz="16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11266" name="Picture 2" descr="ผลการค้นหารูปภาพสำหรับ ดอกไม้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6942" y="0"/>
            <a:ext cx="1071562" cy="1071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4435228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46856" y="195486"/>
            <a:ext cx="8229600" cy="857250"/>
          </a:xfrm>
        </p:spPr>
        <p:txBody>
          <a:bodyPr>
            <a:noAutofit/>
          </a:bodyPr>
          <a:lstStyle/>
          <a:p>
            <a:pPr algn="l"/>
            <a:r>
              <a:rPr lang="th-TH" sz="2800" b="1" dirty="0">
                <a:solidFill>
                  <a:srgbClr val="0000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การประเมินศูนย์บ่มเพาะฯ ระดับสถานศึกษา</a:t>
            </a:r>
          </a:p>
        </p:txBody>
      </p:sp>
      <p:cxnSp>
        <p:nvCxnSpPr>
          <p:cNvPr id="4" name="ตัวเชื่อมต่อตรง 3"/>
          <p:cNvCxnSpPr/>
          <p:nvPr/>
        </p:nvCxnSpPr>
        <p:spPr>
          <a:xfrm>
            <a:off x="251520" y="1131590"/>
            <a:ext cx="864000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ตัวแทนเนื้อหา 4"/>
          <p:cNvSpPr>
            <a:spLocks noGrp="1"/>
          </p:cNvSpPr>
          <p:nvPr>
            <p:ph idx="1"/>
          </p:nvPr>
        </p:nvSpPr>
        <p:spPr>
          <a:xfrm>
            <a:off x="457200" y="1200150"/>
            <a:ext cx="8579296" cy="394335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h-TH" sz="16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ส่วนที่ 2 เอกสาร/หลักฐาน/ร่องรอย การดำเนินงาน</a:t>
            </a:r>
          </a:p>
          <a:p>
            <a:pPr marL="0" indent="0">
              <a:buNone/>
            </a:pPr>
            <a:r>
              <a:rPr lang="th-TH" sz="1600" b="1" dirty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ตอนที่ 3 ผลสัมฤทธิ์ของการบ่มเพาะผู้เรียนสู่การเป็นผู้ประกอบการ </a:t>
            </a:r>
          </a:p>
          <a:p>
            <a:pPr marL="0" indent="0">
              <a:buNone/>
            </a:pPr>
            <a:r>
              <a:rPr lang="th-TH" sz="1600" b="1" dirty="0">
                <a:solidFill>
                  <a:srgbClr val="0066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ตัวบ่งชี้ที่ 1 ผลสัมฤทธิ์ของการบ่มเพาะผู้เรียน</a:t>
            </a:r>
          </a:p>
          <a:p>
            <a:pPr marL="0" indent="0">
              <a:buNone/>
            </a:pPr>
            <a:endParaRPr lang="th-TH" sz="16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0" indent="0">
              <a:buNone/>
            </a:pPr>
            <a:endParaRPr lang="th-TH" sz="16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11266" name="Picture 2" descr="ผลการค้นหารูปภาพสำหรับ ดอกไม้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6942" y="0"/>
            <a:ext cx="1071562" cy="1071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3" name="ตาราง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2458661"/>
              </p:ext>
            </p:extLst>
          </p:nvPr>
        </p:nvGraphicFramePr>
        <p:xfrm>
          <a:off x="709228" y="2211710"/>
          <a:ext cx="7704855" cy="252374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7048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598954">
                <a:tc>
                  <a:txBody>
                    <a:bodyPr/>
                    <a:lstStyle/>
                    <a:p>
                      <a:pPr algn="thaiDi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dirty="0">
                          <a:solidFill>
                            <a:schemeClr val="tx1"/>
                          </a:solidFill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1. ผู้เรียนที่เข้าร่วมโครงการพัฒนาศักยภาพผู้เรียนในสถานศึกษาอาชีวศึกษา ที่ได้ประกอบธุรกิจระหว่างเรียนไม่น้อยกว่า 3 คน 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48828" marR="48828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98954">
                <a:tc>
                  <a:txBody>
                    <a:bodyPr/>
                    <a:lstStyle/>
                    <a:p>
                      <a:pPr algn="thaiDi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spc="-40">
                          <a:solidFill>
                            <a:schemeClr val="tx1"/>
                          </a:solidFill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2. มีการนำสิ่งประดิษฐ์ นวัตกรรม โครงงานวิทยาศาสตร์ โครงการ งานวิจัย ฯลฯ มาต่อยอดเชิงพาณิชย์ ด้านสินค้า/บริการ</a:t>
                      </a:r>
                      <a:r>
                        <a:rPr lang="th-TH" sz="2400">
                          <a:solidFill>
                            <a:schemeClr val="tx1"/>
                          </a:solidFill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 ไม่น้อยกว่า1 ธุรกิจ </a:t>
                      </a:r>
                      <a:endParaRPr lang="en-US" sz="2400">
                        <a:solidFill>
                          <a:schemeClr val="tx1"/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48828" marR="48828" marT="0" marB="0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98954">
                <a:tc>
                  <a:txBody>
                    <a:bodyPr/>
                    <a:lstStyle/>
                    <a:p>
                      <a:pPr algn="thaiDi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spc="-40" dirty="0">
                          <a:solidFill>
                            <a:schemeClr val="tx1"/>
                          </a:solidFill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3. </a:t>
                      </a:r>
                      <a:r>
                        <a:rPr lang="th-TH" sz="2400" dirty="0">
                          <a:solidFill>
                            <a:schemeClr val="tx1"/>
                          </a:solidFill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มีการจัดทำรายงานวิเคราะห์ความยั่งยืนของธุรกิจในประเด็น การดำเนินธุรกิจในปัจจุบัน แผนการตลาดในอนาคต 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48828" marR="48828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644363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46856" y="195486"/>
            <a:ext cx="8229600" cy="857250"/>
          </a:xfrm>
        </p:spPr>
        <p:txBody>
          <a:bodyPr>
            <a:noAutofit/>
          </a:bodyPr>
          <a:lstStyle/>
          <a:p>
            <a:pPr algn="l"/>
            <a:r>
              <a:rPr lang="th-TH" sz="2800" b="1" dirty="0">
                <a:solidFill>
                  <a:srgbClr val="0000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การประเมินศูนย์บ่มเพาะฯ ระดับสถานศึกษา</a:t>
            </a:r>
          </a:p>
        </p:txBody>
      </p:sp>
      <p:cxnSp>
        <p:nvCxnSpPr>
          <p:cNvPr id="4" name="ตัวเชื่อมต่อตรง 3"/>
          <p:cNvCxnSpPr/>
          <p:nvPr/>
        </p:nvCxnSpPr>
        <p:spPr>
          <a:xfrm>
            <a:off x="251520" y="1131590"/>
            <a:ext cx="864000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ตัวแทนเนื้อหา 4"/>
          <p:cNvSpPr>
            <a:spLocks noGrp="1"/>
          </p:cNvSpPr>
          <p:nvPr>
            <p:ph idx="1"/>
          </p:nvPr>
        </p:nvSpPr>
        <p:spPr>
          <a:xfrm>
            <a:off x="457200" y="1200150"/>
            <a:ext cx="8434320" cy="381987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h-TH" sz="2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คณะกรรมการประเมินศูนย์บ่มเพาะฯ ระดับสถานศึกษา</a:t>
            </a:r>
          </a:p>
          <a:p>
            <a:pPr marL="0" indent="0">
              <a:buNone/>
            </a:pPr>
            <a:r>
              <a:rPr lang="th-TH" sz="2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   	คณะกรรมการประเมินศูนย์บ่มเพาะผู้ประกอบการอาชีวศึกษา ระดับสถานศึกษา ไม่น้อยกว่า 5 คน</a:t>
            </a:r>
          </a:p>
          <a:p>
            <a:pPr marL="0" indent="0">
              <a:buNone/>
            </a:pPr>
            <a:r>
              <a:rPr lang="th-TH" sz="2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แต่งตั้งโดยผู้อำนวยการสถานศึกษา ประกอบด้วย </a:t>
            </a:r>
          </a:p>
          <a:p>
            <a:pPr marL="0" indent="0">
              <a:buNone/>
            </a:pPr>
            <a:r>
              <a:rPr lang="th-TH" sz="2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      - ผู้อำนวยการ </a:t>
            </a:r>
            <a:r>
              <a:rPr lang="th-TH" sz="2400" b="1" dirty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ประธานกรรมการ</a:t>
            </a:r>
          </a:p>
          <a:p>
            <a:pPr marL="0" indent="0">
              <a:buNone/>
            </a:pPr>
            <a:r>
              <a:rPr lang="th-TH" sz="2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      - รองผู้อำนวยการ </a:t>
            </a:r>
            <a:r>
              <a:rPr lang="th-TH" sz="2400" b="1" dirty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รองประธาน</a:t>
            </a:r>
          </a:p>
          <a:p>
            <a:pPr marL="0" indent="0">
              <a:buNone/>
            </a:pPr>
            <a:r>
              <a:rPr lang="th-TH" sz="2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      - ตัวแทนครู ไม่น้อยกว่า </a:t>
            </a:r>
            <a:r>
              <a:rPr lang="en-US" sz="2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2 </a:t>
            </a:r>
            <a:r>
              <a:rPr lang="th-TH" sz="2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คน </a:t>
            </a:r>
            <a:r>
              <a:rPr lang="th-TH" sz="2400" b="1" dirty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กรรมการ</a:t>
            </a:r>
            <a:r>
              <a:rPr lang="th-TH" sz="2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</a:p>
          <a:p>
            <a:pPr marL="0" indent="0">
              <a:buNone/>
            </a:pPr>
            <a:r>
              <a:rPr lang="th-TH" sz="2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      - หัวหน้าศูนย์บ่มเพาะฯ </a:t>
            </a:r>
            <a:r>
              <a:rPr lang="th-TH" sz="2400" b="1" dirty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กรรมการและเลขานุการ </a:t>
            </a:r>
          </a:p>
        </p:txBody>
      </p:sp>
      <p:pic>
        <p:nvPicPr>
          <p:cNvPr id="11266" name="Picture 2" descr="ผลการค้นหารูปภาพสำหรับ ดอกไม้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6942" y="0"/>
            <a:ext cx="1071562" cy="1071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0269259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46856" y="195486"/>
            <a:ext cx="8229600" cy="857250"/>
          </a:xfrm>
        </p:spPr>
        <p:txBody>
          <a:bodyPr>
            <a:noAutofit/>
          </a:bodyPr>
          <a:lstStyle/>
          <a:p>
            <a:pPr algn="l"/>
            <a:r>
              <a:rPr lang="th-TH" sz="2800" b="1" dirty="0">
                <a:solidFill>
                  <a:srgbClr val="0000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การประเมินศูนย์บ่มเพาะฯ ระดับสถานศึกษา</a:t>
            </a:r>
          </a:p>
        </p:txBody>
      </p:sp>
      <p:cxnSp>
        <p:nvCxnSpPr>
          <p:cNvPr id="4" name="ตัวเชื่อมต่อตรง 3"/>
          <p:cNvCxnSpPr/>
          <p:nvPr/>
        </p:nvCxnSpPr>
        <p:spPr>
          <a:xfrm>
            <a:off x="251520" y="1131590"/>
            <a:ext cx="864000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ตัวแทนเนื้อหา 4"/>
          <p:cNvSpPr>
            <a:spLocks noGrp="1"/>
          </p:cNvSpPr>
          <p:nvPr>
            <p:ph idx="1"/>
          </p:nvPr>
        </p:nvSpPr>
        <p:spPr>
          <a:xfrm>
            <a:off x="457200" y="1200150"/>
            <a:ext cx="8579296" cy="394335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h-TH" sz="16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ส่วนที่ 2 เอกสาร/หลักฐาน/ร่องรอย การดำเนินงาน</a:t>
            </a:r>
          </a:p>
          <a:p>
            <a:pPr marL="0" indent="0">
              <a:buNone/>
            </a:pPr>
            <a:r>
              <a:rPr lang="th-TH" sz="1600" b="1" dirty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ตอนที่ 3 ผลสัมฤทธิ์ของการบ่มเพาะผู้เรียนสู่การเป็นผู้ประกอบการ </a:t>
            </a:r>
          </a:p>
          <a:p>
            <a:pPr marL="0" indent="0">
              <a:buNone/>
            </a:pPr>
            <a:r>
              <a:rPr lang="th-TH" sz="1600" b="1" dirty="0">
                <a:solidFill>
                  <a:srgbClr val="0066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ตัวบ่งชี้ที่ 1 ผลสัมฤทธิ์ของการบ่มเพาะผู้เรียน (ต่อ)</a:t>
            </a:r>
          </a:p>
          <a:p>
            <a:pPr marL="0" indent="0">
              <a:buNone/>
            </a:pPr>
            <a:endParaRPr lang="th-TH" sz="16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0" indent="0">
              <a:buNone/>
            </a:pPr>
            <a:endParaRPr lang="th-TH" sz="16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11266" name="Picture 2" descr="ผลการค้นหารูปภาพสำหรับ ดอกไม้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6942" y="0"/>
            <a:ext cx="1071562" cy="1071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3" name="ตาราง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8299343"/>
              </p:ext>
            </p:extLst>
          </p:nvPr>
        </p:nvGraphicFramePr>
        <p:xfrm>
          <a:off x="611560" y="2355726"/>
          <a:ext cx="8064896" cy="21031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0648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998257">
                <a:tc>
                  <a:txBody>
                    <a:bodyPr/>
                    <a:lstStyle/>
                    <a:p>
                      <a:pPr algn="thaiDi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h-TH" sz="2400" dirty="0">
                          <a:solidFill>
                            <a:schemeClr val="tx1"/>
                          </a:solidFill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4. มีการจัดทำรายงานวิเคราะห์ความยั่งยืนและความเป็นไปได้ในการดำเนินธุรกิจ โดยพิจารณาจาก ผลการดำเนินงานในรอบระยะเวลาที่ผ่านมา และฐานะการเงินของธุรกิจ ณ วันสิ้นงวดของการดำเนินธุรกิจ ในรูปของงบการเงิน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48828" marR="48828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98954">
                <a:tc>
                  <a:txBody>
                    <a:bodyPr/>
                    <a:lstStyle/>
                    <a:p>
                      <a:pPr algn="thaiDi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dirty="0">
                          <a:solidFill>
                            <a:schemeClr val="tx1"/>
                          </a:solidFill>
                          <a:effectLst/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5. ผู้เรียนที่ผ่านการบ่มเพาะจากศูนย์บ่มเพาะฯ สำเร็จการศึกษาแล้วสามารถเป็นเจ้าของธุรกิจใน 1 ปีการศึกษาที่ผ่านมา ไม่น้อยกว่า 1 คน 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H Sarabun New" panose="020B0500040200020003" pitchFamily="34" charset="-34"/>
                        <a:ea typeface="Calibri" panose="020F0502020204030204" pitchFamily="34" charset="0"/>
                        <a:cs typeface="TH Sarabun New" panose="020B0500040200020003" pitchFamily="34" charset="-34"/>
                      </a:endParaRPr>
                    </a:p>
                  </a:txBody>
                  <a:tcPr marL="48828" marR="48828" marT="0" marB="0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26794732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46856" y="195486"/>
            <a:ext cx="8229600" cy="857250"/>
          </a:xfrm>
        </p:spPr>
        <p:txBody>
          <a:bodyPr>
            <a:noAutofit/>
          </a:bodyPr>
          <a:lstStyle/>
          <a:p>
            <a:pPr algn="l"/>
            <a:r>
              <a:rPr lang="th-TH" sz="2800" b="1" dirty="0">
                <a:solidFill>
                  <a:srgbClr val="0000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การประเมินศูนย์บ่มเพาะฯ ระดับสถานศึกษา</a:t>
            </a:r>
          </a:p>
        </p:txBody>
      </p:sp>
      <p:cxnSp>
        <p:nvCxnSpPr>
          <p:cNvPr id="4" name="ตัวเชื่อมต่อตรง 3"/>
          <p:cNvCxnSpPr/>
          <p:nvPr/>
        </p:nvCxnSpPr>
        <p:spPr>
          <a:xfrm>
            <a:off x="251520" y="1131590"/>
            <a:ext cx="864000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ตัวแทนเนื้อหา 4"/>
          <p:cNvSpPr>
            <a:spLocks noGrp="1"/>
          </p:cNvSpPr>
          <p:nvPr>
            <p:ph idx="1"/>
          </p:nvPr>
        </p:nvSpPr>
        <p:spPr>
          <a:xfrm>
            <a:off x="457200" y="1200150"/>
            <a:ext cx="8434320" cy="381987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h-TH" sz="16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ส่วนที่ 2 เอกสาร/หลักฐาน/ร่องรอย การดำเนินงาน</a:t>
            </a:r>
          </a:p>
          <a:p>
            <a:pPr marL="0" indent="0">
              <a:buNone/>
            </a:pPr>
            <a:r>
              <a:rPr lang="th-TH" sz="1600" b="1" dirty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ตอนที่ 3 ผลสัมฤทธิ์ของการบ่มเพาะผู้เรียนสู่การเป็นผู้ประกอบการ </a:t>
            </a:r>
          </a:p>
          <a:p>
            <a:pPr marL="0" indent="0">
              <a:buNone/>
            </a:pPr>
            <a:r>
              <a:rPr lang="th-TH" sz="1600" b="1" dirty="0">
                <a:solidFill>
                  <a:srgbClr val="0066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ตัวบ่งชี้ที่ 1 ผลสัมฤทธิ์ของการบ่มเพาะผู้เรียน</a:t>
            </a:r>
          </a:p>
          <a:p>
            <a:pPr marL="0" indent="0">
              <a:buNone/>
            </a:pPr>
            <a:r>
              <a:rPr lang="th-TH" sz="1600" b="1" dirty="0">
                <a:solidFill>
                  <a:srgbClr val="CC0099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เกณฑ์การตัดสิน</a:t>
            </a:r>
            <a:r>
              <a:rPr lang="th-TH" sz="1600" b="1" dirty="0">
                <a:solidFill>
                  <a:srgbClr val="0066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	</a:t>
            </a:r>
            <a:r>
              <a:rPr lang="th-TH" sz="16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มีผลการปฏิบัติตามหลักฐานครบถ้วน 1 ข้อ = 1 คะแนน</a:t>
            </a:r>
          </a:p>
          <a:p>
            <a:pPr marL="0" indent="0">
              <a:buNone/>
            </a:pPr>
            <a:r>
              <a:rPr lang="th-TH" sz="1600" b="1" dirty="0">
                <a:latin typeface="Tahoma" pitchFamily="34" charset="0"/>
                <a:ea typeface="Tahoma" pitchFamily="34" charset="0"/>
                <a:cs typeface="Tahoma" pitchFamily="34" charset="0"/>
              </a:rPr>
              <a:t>		มีผลการปฏิบัติตามหลักฐานครบถ้วน 2 ข้อ = 2 คะแนน</a:t>
            </a:r>
          </a:p>
          <a:p>
            <a:pPr marL="0" indent="0">
              <a:buNone/>
            </a:pPr>
            <a:r>
              <a:rPr lang="th-TH" sz="1600" b="1" dirty="0">
                <a:latin typeface="Tahoma" pitchFamily="34" charset="0"/>
                <a:ea typeface="Tahoma" pitchFamily="34" charset="0"/>
                <a:cs typeface="Tahoma" pitchFamily="34" charset="0"/>
              </a:rPr>
              <a:t>		มีผลการปฏิบัติตามหลักฐานครบถ้วน 3 ข้อ = 3 คะแนน</a:t>
            </a:r>
          </a:p>
          <a:p>
            <a:pPr marL="0" indent="0">
              <a:buNone/>
            </a:pPr>
            <a:r>
              <a:rPr lang="th-TH" sz="1600" b="1" dirty="0">
                <a:latin typeface="Tahoma" pitchFamily="34" charset="0"/>
                <a:ea typeface="Tahoma" pitchFamily="34" charset="0"/>
                <a:cs typeface="Tahoma" pitchFamily="34" charset="0"/>
              </a:rPr>
              <a:t>		มีผลการปฏิบัติตามหลักฐานครบถ้วน 4 ข้อ = 4 คะแนน</a:t>
            </a:r>
          </a:p>
          <a:p>
            <a:pPr marL="0" indent="0">
              <a:buNone/>
            </a:pPr>
            <a:r>
              <a:rPr lang="th-TH" sz="1600" b="1" dirty="0">
                <a:latin typeface="Tahoma" pitchFamily="34" charset="0"/>
                <a:ea typeface="Tahoma" pitchFamily="34" charset="0"/>
                <a:cs typeface="Tahoma" pitchFamily="34" charset="0"/>
              </a:rPr>
              <a:t>		มีผลการปฏิบัติตามหลักฐานครบถ้วน 5 ข้อ = 5 คะแนน</a:t>
            </a:r>
          </a:p>
          <a:p>
            <a:pPr marL="0" indent="0">
              <a:buNone/>
            </a:pPr>
            <a:endParaRPr lang="th-TH" sz="16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11266" name="Picture 2" descr="ผลการค้นหารูปภาพสำหรับ ดอกไม้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6942" y="0"/>
            <a:ext cx="1071562" cy="1071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73668725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0750" y="123478"/>
            <a:ext cx="4762500" cy="4657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099649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46856" y="195486"/>
            <a:ext cx="8229600" cy="857250"/>
          </a:xfrm>
        </p:spPr>
        <p:txBody>
          <a:bodyPr>
            <a:noAutofit/>
          </a:bodyPr>
          <a:lstStyle/>
          <a:p>
            <a:pPr algn="l"/>
            <a:r>
              <a:rPr lang="th-TH" sz="2800" b="1" dirty="0">
                <a:solidFill>
                  <a:srgbClr val="0000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การประเมินศูนย์บ่มเพาะฯ ระดับสถานศึกษา</a:t>
            </a:r>
          </a:p>
        </p:txBody>
      </p:sp>
      <p:cxnSp>
        <p:nvCxnSpPr>
          <p:cNvPr id="4" name="ตัวเชื่อมต่อตรง 3"/>
          <p:cNvCxnSpPr/>
          <p:nvPr/>
        </p:nvCxnSpPr>
        <p:spPr>
          <a:xfrm>
            <a:off x="251520" y="1131590"/>
            <a:ext cx="864000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ตัวแทนเนื้อหา 4"/>
          <p:cNvSpPr>
            <a:spLocks noGrp="1"/>
          </p:cNvSpPr>
          <p:nvPr>
            <p:ph idx="1"/>
          </p:nvPr>
        </p:nvSpPr>
        <p:spPr>
          <a:xfrm>
            <a:off x="457200" y="1200150"/>
            <a:ext cx="8434320" cy="381987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h-TH" sz="2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คุณสมบัติของคณะกรรมการฯ</a:t>
            </a:r>
          </a:p>
          <a:p>
            <a:pPr marL="0" indent="0">
              <a:buNone/>
            </a:pPr>
            <a:r>
              <a:rPr lang="th-TH" sz="2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  	1. ดำรงตำแหน่งผู้อำนวยการสถานศึกษา หรือรองผู้อำนวยการสถานศึกษา หรือข้าราชการครูที่ได้รับการแต่งตั้งจากผู้อำนวยการสถานศึกษา หรือรองผู้อำนวยการสถานศึกษา ตามแต่กรณี</a:t>
            </a:r>
          </a:p>
          <a:p>
            <a:pPr marL="0" indent="0">
              <a:buNone/>
            </a:pPr>
            <a:r>
              <a:rPr lang="th-TH" sz="2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  	2. </a:t>
            </a:r>
            <a:r>
              <a:rPr lang="th-TH" sz="2400" b="1" dirty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ผ่านการอบรม </a:t>
            </a:r>
            <a:r>
              <a:rPr lang="th-TH" sz="2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หรือ</a:t>
            </a:r>
            <a:r>
              <a:rPr lang="th-TH" sz="2400" b="1" dirty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ผ่านการประชุมชี้แจงทำความเข้าใจ</a:t>
            </a:r>
            <a:r>
              <a:rPr lang="th-TH" sz="2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เกี่ยวกับหลักเกณฑ์และวิธีการประเมินศูนย์บ่มเพาะผู้ประกอบการอาชีวศึกษาในปีที่ประเมิน หรือเป็นผู้ที่มีความรู้ ความสามารถ และเข้าใจในบริบทของศูนย์บ่มเพาะผู้ประกอบการอาชีวศึกษาของสถานศึกษา</a:t>
            </a:r>
          </a:p>
        </p:txBody>
      </p:sp>
      <p:pic>
        <p:nvPicPr>
          <p:cNvPr id="11266" name="Picture 2" descr="ผลการค้นหารูปภาพสำหรับ ดอกไม้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6942" y="0"/>
            <a:ext cx="1071562" cy="1071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026925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46856" y="195486"/>
            <a:ext cx="8229600" cy="857250"/>
          </a:xfrm>
        </p:spPr>
        <p:txBody>
          <a:bodyPr>
            <a:noAutofit/>
          </a:bodyPr>
          <a:lstStyle/>
          <a:p>
            <a:pPr algn="l"/>
            <a:r>
              <a:rPr lang="th-TH" sz="2800" b="1" dirty="0">
                <a:solidFill>
                  <a:srgbClr val="0000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การประเมินศูนย์บ่มเพาะฯ ระดับสถานศึกษา</a:t>
            </a:r>
          </a:p>
        </p:txBody>
      </p:sp>
      <p:cxnSp>
        <p:nvCxnSpPr>
          <p:cNvPr id="4" name="ตัวเชื่อมต่อตรง 3"/>
          <p:cNvCxnSpPr/>
          <p:nvPr/>
        </p:nvCxnSpPr>
        <p:spPr>
          <a:xfrm>
            <a:off x="251520" y="1131590"/>
            <a:ext cx="864000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ตัวแทนเนื้อหา 4"/>
          <p:cNvSpPr>
            <a:spLocks noGrp="1"/>
          </p:cNvSpPr>
          <p:nvPr>
            <p:ph idx="1"/>
          </p:nvPr>
        </p:nvSpPr>
        <p:spPr>
          <a:xfrm>
            <a:off x="457200" y="1200150"/>
            <a:ext cx="8434320" cy="381987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h-TH" sz="2400" b="1" dirty="0">
                <a:solidFill>
                  <a:srgbClr val="CC0099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ขั้นตอนการประเมินศูนย์บ่มเพาะฯ ระดับสถานศึกษา</a:t>
            </a:r>
          </a:p>
          <a:p>
            <a:pPr marL="0" indent="0">
              <a:buNone/>
            </a:pPr>
            <a:r>
              <a:rPr lang="en-US" sz="2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     1. </a:t>
            </a:r>
            <a:r>
              <a:rPr lang="th-TH" sz="2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ศูนย์บ่มเพาะฯบันทึกขอรับการประเมิน</a:t>
            </a:r>
          </a:p>
          <a:p>
            <a:pPr marL="0" indent="0">
              <a:buNone/>
            </a:pPr>
            <a:r>
              <a:rPr lang="en-US" sz="2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     2. </a:t>
            </a:r>
            <a:r>
              <a:rPr lang="th-TH" sz="2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แต่งตั้งคณะกรรมการ/ประชุมชี้แจง</a:t>
            </a:r>
          </a:p>
          <a:p>
            <a:pPr marL="0" indent="0">
              <a:buNone/>
            </a:pPr>
            <a:r>
              <a:rPr lang="en-US" sz="2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     3. </a:t>
            </a:r>
            <a:r>
              <a:rPr lang="th-TH" sz="2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คณะกรรมการเข้าประเมินศูนย์ฯ</a:t>
            </a:r>
          </a:p>
          <a:p>
            <a:pPr marL="0" indent="0">
              <a:buNone/>
            </a:pPr>
            <a:r>
              <a:rPr lang="en-US" sz="2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     4. </a:t>
            </a:r>
            <a:r>
              <a:rPr lang="th-TH" sz="2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คณะกรรมการบันทึกรายงานผลการประเมิน</a:t>
            </a:r>
          </a:p>
          <a:p>
            <a:pPr marL="0" indent="0">
              <a:buNone/>
            </a:pPr>
            <a:r>
              <a:rPr lang="en-US" sz="2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     5. </a:t>
            </a:r>
            <a:r>
              <a:rPr lang="th-TH" sz="2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ประกาศแจ้งผลการประเมินให้ทราบทั่วกัน</a:t>
            </a:r>
          </a:p>
          <a:p>
            <a:pPr marL="0" indent="0">
              <a:buNone/>
            </a:pPr>
            <a:r>
              <a:rPr lang="en-US" sz="2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     6. </a:t>
            </a:r>
            <a:r>
              <a:rPr lang="th-TH" sz="2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สถานศึกษาแจ้ง </a:t>
            </a:r>
            <a:r>
              <a:rPr lang="th-TH" sz="2400" b="1" dirty="0" err="1">
                <a:latin typeface="Tahoma" pitchFamily="34" charset="0"/>
                <a:ea typeface="Tahoma" pitchFamily="34" charset="0"/>
                <a:cs typeface="Tahoma" pitchFamily="34" charset="0"/>
              </a:rPr>
              <a:t>อศจ</a:t>
            </a:r>
            <a:r>
              <a:rPr lang="th-TH" sz="2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. ขอรับการประเมิน</a:t>
            </a:r>
          </a:p>
        </p:txBody>
      </p:sp>
      <p:pic>
        <p:nvPicPr>
          <p:cNvPr id="11266" name="Picture 2" descr="ผลการค้นหารูปภาพสำหรับ ดอกไม้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6942" y="0"/>
            <a:ext cx="1071562" cy="1071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026925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46856" y="195486"/>
            <a:ext cx="8229600" cy="857250"/>
          </a:xfrm>
        </p:spPr>
        <p:txBody>
          <a:bodyPr>
            <a:noAutofit/>
          </a:bodyPr>
          <a:lstStyle/>
          <a:p>
            <a:pPr algn="l"/>
            <a:r>
              <a:rPr lang="th-TH" sz="2800" b="1" dirty="0">
                <a:solidFill>
                  <a:srgbClr val="0000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การประเมินศูนย์บ่มเพาะฯ ระดับสถานศึกษา</a:t>
            </a:r>
          </a:p>
        </p:txBody>
      </p:sp>
      <p:cxnSp>
        <p:nvCxnSpPr>
          <p:cNvPr id="4" name="ตัวเชื่อมต่อตรง 3"/>
          <p:cNvCxnSpPr/>
          <p:nvPr/>
        </p:nvCxnSpPr>
        <p:spPr>
          <a:xfrm>
            <a:off x="251520" y="1131590"/>
            <a:ext cx="864000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ตัวแทนเนื้อหา 4"/>
          <p:cNvSpPr>
            <a:spLocks noGrp="1"/>
          </p:cNvSpPr>
          <p:nvPr>
            <p:ph idx="1"/>
          </p:nvPr>
        </p:nvSpPr>
        <p:spPr>
          <a:xfrm>
            <a:off x="457200" y="1200150"/>
            <a:ext cx="8434320" cy="381987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h-TH" sz="2400" b="1" dirty="0">
                <a:solidFill>
                  <a:srgbClr val="CC0099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เครื่องมือในการประเมิน </a:t>
            </a:r>
          </a:p>
          <a:p>
            <a:pPr marL="0" indent="0">
              <a:buNone/>
            </a:pPr>
            <a:r>
              <a:rPr lang="th-TH" sz="2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ส่วนที่ 1 รายงานข้อมูลในระบบออนไลน์ </a:t>
            </a:r>
            <a:r>
              <a:rPr lang="en-US" sz="2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bic.nawamin.ac.th</a:t>
            </a:r>
          </a:p>
          <a:p>
            <a:pPr marL="0" indent="0">
              <a:buNone/>
            </a:pPr>
            <a:r>
              <a:rPr lang="th-TH" sz="2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ส่วนที่ 2 เครื่องมือประเมินผลศูนย์ฯ จำนวน 3 ตอน</a:t>
            </a:r>
          </a:p>
          <a:p>
            <a:pPr marL="0" indent="0">
              <a:buNone/>
            </a:pPr>
            <a:r>
              <a:rPr lang="th-TH" sz="1800" b="1" dirty="0">
                <a:latin typeface="Tahoma" pitchFamily="34" charset="0"/>
                <a:ea typeface="Tahoma" pitchFamily="34" charset="0"/>
                <a:cs typeface="Tahoma" pitchFamily="34" charset="0"/>
              </a:rPr>
              <a:t>      ตอนที่ 1 ศักยภาพศูนย์บ่มเพาะผู้ประกอบการอาชีวศึกษา</a:t>
            </a:r>
          </a:p>
          <a:p>
            <a:pPr marL="0" indent="0">
              <a:buNone/>
            </a:pPr>
            <a:r>
              <a:rPr lang="th-TH" sz="1800" b="1" dirty="0">
                <a:latin typeface="Tahoma" pitchFamily="34" charset="0"/>
                <a:ea typeface="Tahoma" pitchFamily="34" charset="0"/>
                <a:cs typeface="Tahoma" pitchFamily="34" charset="0"/>
              </a:rPr>
              <a:t>                    ประกอบด้วย 3 ตัวบ่งชี้</a:t>
            </a:r>
          </a:p>
          <a:p>
            <a:pPr marL="0" indent="0">
              <a:buNone/>
            </a:pPr>
            <a:r>
              <a:rPr lang="th-TH" sz="1800" b="1" dirty="0">
                <a:latin typeface="Tahoma" pitchFamily="34" charset="0"/>
                <a:ea typeface="Tahoma" pitchFamily="34" charset="0"/>
                <a:cs typeface="Tahoma" pitchFamily="34" charset="0"/>
              </a:rPr>
              <a:t>      ตอนที่  2 การดำเนินการพัฒนาศักยภาพของผู้เรียนในสถานศึกษาอาชีวศึกษา</a:t>
            </a:r>
          </a:p>
          <a:p>
            <a:pPr marL="0" indent="0">
              <a:buNone/>
            </a:pPr>
            <a:r>
              <a:rPr lang="th-TH" sz="1800" b="1" dirty="0">
                <a:latin typeface="Tahoma" pitchFamily="34" charset="0"/>
                <a:ea typeface="Tahoma" pitchFamily="34" charset="0"/>
                <a:cs typeface="Tahoma" pitchFamily="34" charset="0"/>
              </a:rPr>
              <a:t>                    ประกอบด้วย 7 ตัวบ่งชี้ </a:t>
            </a:r>
          </a:p>
          <a:p>
            <a:pPr marL="0" indent="0">
              <a:buNone/>
            </a:pPr>
            <a:r>
              <a:rPr lang="th-TH" sz="1800" b="1" dirty="0">
                <a:latin typeface="Tahoma" pitchFamily="34" charset="0"/>
                <a:ea typeface="Tahoma" pitchFamily="34" charset="0"/>
                <a:cs typeface="Tahoma" pitchFamily="34" charset="0"/>
              </a:rPr>
              <a:t>      ตอนที่ 3 ผลสัมฤทธิ์ของการบ่มเพาะผู้เรียนสู่การเป็นผู้ประกอบการ </a:t>
            </a:r>
          </a:p>
          <a:p>
            <a:pPr marL="0" indent="0">
              <a:buNone/>
            </a:pPr>
            <a:r>
              <a:rPr lang="th-TH" sz="1800" b="1" dirty="0">
                <a:latin typeface="Tahoma" pitchFamily="34" charset="0"/>
                <a:ea typeface="Tahoma" pitchFamily="34" charset="0"/>
                <a:cs typeface="Tahoma" pitchFamily="34" charset="0"/>
              </a:rPr>
              <a:t>                    ประกอบด้วย 1 ตัวบ่งชี้ </a:t>
            </a:r>
          </a:p>
        </p:txBody>
      </p:sp>
      <p:pic>
        <p:nvPicPr>
          <p:cNvPr id="11266" name="Picture 2" descr="ผลการค้นหารูปภาพสำหรับ ดอกไม้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6942" y="0"/>
            <a:ext cx="1071562" cy="1071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026925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46856" y="195486"/>
            <a:ext cx="8229600" cy="857250"/>
          </a:xfrm>
        </p:spPr>
        <p:txBody>
          <a:bodyPr>
            <a:noAutofit/>
          </a:bodyPr>
          <a:lstStyle/>
          <a:p>
            <a:pPr algn="l"/>
            <a:r>
              <a:rPr lang="th-TH" sz="2800" b="1" dirty="0">
                <a:solidFill>
                  <a:srgbClr val="0000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การประเมินศูนย์บ่มเพาะฯ ระดับสถานศึกษา</a:t>
            </a:r>
          </a:p>
        </p:txBody>
      </p:sp>
      <p:cxnSp>
        <p:nvCxnSpPr>
          <p:cNvPr id="4" name="ตัวเชื่อมต่อตรง 3"/>
          <p:cNvCxnSpPr/>
          <p:nvPr/>
        </p:nvCxnSpPr>
        <p:spPr>
          <a:xfrm>
            <a:off x="251520" y="1131590"/>
            <a:ext cx="864000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ตัวแทนเนื้อหา 4"/>
          <p:cNvSpPr>
            <a:spLocks noGrp="1"/>
          </p:cNvSpPr>
          <p:nvPr>
            <p:ph idx="1"/>
          </p:nvPr>
        </p:nvSpPr>
        <p:spPr>
          <a:xfrm>
            <a:off x="457200" y="1200150"/>
            <a:ext cx="8434320" cy="381987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h-TH" sz="2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เกณฑ์การประเมิน ดังนี้</a:t>
            </a:r>
          </a:p>
          <a:p>
            <a:pPr marL="0" indent="0">
              <a:buNone/>
            </a:pPr>
            <a:endParaRPr lang="th-TH" sz="24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0" indent="0">
              <a:buNone/>
            </a:pPr>
            <a:r>
              <a:rPr lang="th-TH" sz="2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	ระดับ </a:t>
            </a:r>
            <a:r>
              <a:rPr lang="th-TH" sz="2400" b="1" dirty="0">
                <a:solidFill>
                  <a:srgbClr val="0066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ดี</a:t>
            </a:r>
            <a:r>
              <a:rPr lang="th-TH" sz="2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  		คะแนนร้อยละ </a:t>
            </a:r>
            <a:r>
              <a:rPr lang="th-TH" sz="2400" b="1" dirty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7</a:t>
            </a:r>
            <a:r>
              <a:rPr lang="en-US" sz="2400" b="1" dirty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0</a:t>
            </a:r>
            <a:r>
              <a:rPr lang="th-TH" sz="2400" b="1" dirty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– 100   </a:t>
            </a:r>
            <a:r>
              <a:rPr lang="th-TH" sz="2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		ระดับ </a:t>
            </a:r>
            <a:r>
              <a:rPr lang="th-TH" sz="2400" b="1" dirty="0">
                <a:solidFill>
                  <a:srgbClr val="CC00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พอใช้</a:t>
            </a:r>
            <a:r>
              <a:rPr lang="th-TH" sz="2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  		คะแนนร้อยละ </a:t>
            </a:r>
            <a:r>
              <a:rPr lang="en-US" sz="2400" b="1" dirty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6</a:t>
            </a:r>
            <a:r>
              <a:rPr lang="th-TH" sz="2400" b="1" dirty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0 – </a:t>
            </a:r>
            <a:r>
              <a:rPr lang="en-US" sz="2400" b="1" dirty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69</a:t>
            </a:r>
            <a:endParaRPr lang="th-TH" sz="2400" b="1" dirty="0">
              <a:solidFill>
                <a:srgbClr val="FF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0" indent="0">
              <a:buNone/>
            </a:pPr>
            <a:r>
              <a:rPr lang="th-TH" sz="2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	ระดับ </a:t>
            </a:r>
            <a:r>
              <a:rPr lang="th-TH" sz="2400" b="1" dirty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ปรับปรุง  </a:t>
            </a:r>
            <a:r>
              <a:rPr lang="th-TH" sz="2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	คะแนนร้อยละ   </a:t>
            </a:r>
            <a:r>
              <a:rPr lang="th-TH" sz="2400" b="1" dirty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1 – </a:t>
            </a:r>
            <a:r>
              <a:rPr lang="en-US" sz="2400" b="1" dirty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5</a:t>
            </a:r>
            <a:r>
              <a:rPr lang="th-TH" sz="2400" b="1" dirty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9</a:t>
            </a:r>
          </a:p>
        </p:txBody>
      </p:sp>
      <p:pic>
        <p:nvPicPr>
          <p:cNvPr id="11266" name="Picture 2" descr="ผลการค้นหารูปภาพสำหรับ ดอกไม้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6942" y="0"/>
            <a:ext cx="1071562" cy="1071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026925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46856" y="195486"/>
            <a:ext cx="8229600" cy="857250"/>
          </a:xfrm>
        </p:spPr>
        <p:txBody>
          <a:bodyPr>
            <a:noAutofit/>
          </a:bodyPr>
          <a:lstStyle/>
          <a:p>
            <a:pPr algn="l"/>
            <a:r>
              <a:rPr lang="th-TH" sz="2800" b="1" dirty="0">
                <a:solidFill>
                  <a:srgbClr val="0000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การประเมินศูนย์บ่มเพาะฯ ระดับสถานศึกษา</a:t>
            </a:r>
          </a:p>
        </p:txBody>
      </p:sp>
      <p:cxnSp>
        <p:nvCxnSpPr>
          <p:cNvPr id="4" name="ตัวเชื่อมต่อตรง 3"/>
          <p:cNvCxnSpPr/>
          <p:nvPr/>
        </p:nvCxnSpPr>
        <p:spPr>
          <a:xfrm>
            <a:off x="251520" y="1131590"/>
            <a:ext cx="864000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ตัวแทนเนื้อหา 4"/>
          <p:cNvSpPr>
            <a:spLocks noGrp="1"/>
          </p:cNvSpPr>
          <p:nvPr>
            <p:ph idx="1"/>
          </p:nvPr>
        </p:nvSpPr>
        <p:spPr>
          <a:xfrm>
            <a:off x="457200" y="1200150"/>
            <a:ext cx="8434320" cy="381987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h-TH" sz="2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การดำเนินการหลังการประเมิน</a:t>
            </a:r>
          </a:p>
          <a:p>
            <a:pPr marL="0" indent="0">
              <a:buNone/>
            </a:pPr>
            <a:r>
              <a:rPr lang="th-TH" sz="2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  	เมื่อคณะกรรมการประเมินศูนย์บ่มเพาะผู้ประกอบการอาชีวศึกษา ระดับสถานศึกษา แจ้งผลการประเมินแล้ว หัวหน้าศูนย์บ่มเพาะฯ จะต้องดำเนินการเชิญคณะกรรมการบริหารศูนย์บ่มเพาะฯเข้าประชุม เพื่อแจ้งผลการประเมินและการปรับปรุงพัฒนาด้านต่างๆ สำหรับเตรียมตัวรับการประเมินจากคณะกรรมการประเมินศูนย์บ่มเพาะผู้ประกอบการอาชีวศึกษา ระดับอาชีวศึกษาจังหวัดต่อไป</a:t>
            </a:r>
          </a:p>
        </p:txBody>
      </p:sp>
      <p:pic>
        <p:nvPicPr>
          <p:cNvPr id="11266" name="Picture 2" descr="ผลการค้นหารูปภาพสำหรับ ดอกไม้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6942" y="0"/>
            <a:ext cx="1071562" cy="1071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02692598"/>
      </p:ext>
    </p:extLst>
  </p:cSld>
  <p:clrMapOvr>
    <a:masterClrMapping/>
  </p:clrMapOvr>
</p:sld>
</file>

<file path=ppt/theme/theme1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1328</TotalTime>
  <Words>3384</Words>
  <Application>Microsoft Office PowerPoint</Application>
  <PresentationFormat>นำเสนอทางหน้าจอ (16:9)</PresentationFormat>
  <Paragraphs>320</Paragraphs>
  <Slides>42</Slides>
  <Notes>0</Notes>
  <HiddenSlides>0</HiddenSlides>
  <MMClips>0</MMClips>
  <ScaleCrop>false</ScaleCrop>
  <HeadingPairs>
    <vt:vector size="6" baseType="variant">
      <vt:variant>
        <vt:lpstr>ฟอนต์ที่ถูกใช้</vt:lpstr>
      </vt:variant>
      <vt:variant>
        <vt:i4>7</vt:i4>
      </vt:variant>
      <vt:variant>
        <vt:lpstr>ธีม</vt:lpstr>
      </vt:variant>
      <vt:variant>
        <vt:i4>1</vt:i4>
      </vt:variant>
      <vt:variant>
        <vt:lpstr>ชื่อเรื่องสไลด์</vt:lpstr>
      </vt:variant>
      <vt:variant>
        <vt:i4>42</vt:i4>
      </vt:variant>
    </vt:vector>
  </HeadingPairs>
  <TitlesOfParts>
    <vt:vector size="50" baseType="lpstr">
      <vt:lpstr>Angsana New</vt:lpstr>
      <vt:lpstr>Arial</vt:lpstr>
      <vt:lpstr>Calibri</vt:lpstr>
      <vt:lpstr>Cordia New</vt:lpstr>
      <vt:lpstr>Tahoma</vt:lpstr>
      <vt:lpstr>TH Sarabun New</vt:lpstr>
      <vt:lpstr>Times New Roman</vt:lpstr>
      <vt:lpstr>ชุดรูปแบบของ Office</vt:lpstr>
      <vt:lpstr>งานนำเสนอ PowerPoint</vt:lpstr>
      <vt:lpstr>การประเมินศูนย์บ่มเพาะฯ ระดับสถานศึกษา</vt:lpstr>
      <vt:lpstr>การประเมินศูนย์บ่มเพาะฯ ระดับสถานศึกษา</vt:lpstr>
      <vt:lpstr>การประเมินศูนย์บ่มเพาะฯ ระดับสถานศึกษา</vt:lpstr>
      <vt:lpstr>การประเมินศูนย์บ่มเพาะฯ ระดับสถานศึกษา</vt:lpstr>
      <vt:lpstr>การประเมินศูนย์บ่มเพาะฯ ระดับสถานศึกษา</vt:lpstr>
      <vt:lpstr>การประเมินศูนย์บ่มเพาะฯ ระดับสถานศึกษา</vt:lpstr>
      <vt:lpstr>การประเมินศูนย์บ่มเพาะฯ ระดับสถานศึกษา</vt:lpstr>
      <vt:lpstr>การประเมินศูนย์บ่มเพาะฯ ระดับสถานศึกษา</vt:lpstr>
      <vt:lpstr>การประเมินศูนย์บ่มเพาะฯ ระดับสถานศึกษา</vt:lpstr>
      <vt:lpstr>การประเมินศูนย์บ่มเพาะฯ ระดับสถานศึกษา</vt:lpstr>
      <vt:lpstr>การประเมินศูนย์บ่มเพาะฯ ระดับสถานศึกษา</vt:lpstr>
      <vt:lpstr>การประเมินศูนย์บ่มเพาะฯ ระดับสถานศึกษา</vt:lpstr>
      <vt:lpstr>การประเมินศูนย์บ่มเพาะฯ ระดับสถานศึกษา</vt:lpstr>
      <vt:lpstr>การประเมินศูนย์บ่มเพาะฯ ระดับสถานศึกษา</vt:lpstr>
      <vt:lpstr>การประเมินศูนย์บ่มเพาะฯ ระดับสถานศึกษา</vt:lpstr>
      <vt:lpstr>การประเมินศูนย์บ่มเพาะฯ ระดับสถานศึกษา</vt:lpstr>
      <vt:lpstr>การประเมินศูนย์บ่มเพาะฯ ระดับสถานศึกษา</vt:lpstr>
      <vt:lpstr>การประเมินศูนย์บ่มเพาะฯ ระดับสถานศึกษา</vt:lpstr>
      <vt:lpstr>การประเมินศูนย์บ่มเพาะฯ ระดับสถานศึกษา</vt:lpstr>
      <vt:lpstr>การประเมินศูนย์บ่มเพาะฯ ระดับสถานศึกษา</vt:lpstr>
      <vt:lpstr>การประเมินศูนย์บ่มเพาะฯ ระดับสถานศึกษา</vt:lpstr>
      <vt:lpstr>การประเมินศูนย์บ่มเพาะฯ ระดับสถานศึกษา</vt:lpstr>
      <vt:lpstr>การประเมินศูนย์บ่มเพาะฯ ระดับสถานศึกษา</vt:lpstr>
      <vt:lpstr>การประเมินศูนย์บ่มเพาะฯ ระดับสถานศึกษา</vt:lpstr>
      <vt:lpstr>การประเมินศูนย์บ่มเพาะฯ ระดับสถานศึกษา</vt:lpstr>
      <vt:lpstr>การประเมินศูนย์บ่มเพาะฯ ระดับสถานศึกษา</vt:lpstr>
      <vt:lpstr>การประเมินศูนย์บ่มเพาะฯ ระดับสถานศึกษา</vt:lpstr>
      <vt:lpstr>การประเมินศูนย์บ่มเพาะฯ ระดับสถานศึกษา</vt:lpstr>
      <vt:lpstr>การประเมินศูนย์บ่มเพาะฯ ระดับสถานศึกษา</vt:lpstr>
      <vt:lpstr>การประเมินศูนย์บ่มเพาะฯ ระดับสถานศึกษา</vt:lpstr>
      <vt:lpstr>การประเมินศูนย์บ่มเพาะฯ ระดับสถานศึกษา</vt:lpstr>
      <vt:lpstr>การประเมินศูนย์บ่มเพาะฯ ระดับสถานศึกษา</vt:lpstr>
      <vt:lpstr>การประเมินศูนย์บ่มเพาะฯ ระดับสถานศึกษา</vt:lpstr>
      <vt:lpstr>การประเมินศูนย์บ่มเพาะฯ ระดับสถานศึกษา</vt:lpstr>
      <vt:lpstr>การประเมินศูนย์บ่มเพาะฯ ระดับสถานศึกษา</vt:lpstr>
      <vt:lpstr>การประเมินศูนย์บ่มเพาะฯ ระดับสถานศึกษา</vt:lpstr>
      <vt:lpstr>การประเมินศูนย์บ่มเพาะฯ ระดับสถานศึกษา</vt:lpstr>
      <vt:lpstr>การประเมินศูนย์บ่มเพาะฯ ระดับสถานศึกษา</vt:lpstr>
      <vt:lpstr>การประเมินศูนย์บ่มเพาะฯ ระดับสถานศึกษา</vt:lpstr>
      <vt:lpstr>การประเมินศูนย์บ่มเพาะฯ ระดับสถานศึกษา</vt:lpstr>
      <vt:lpstr>งานนำเสนอ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เอกสารประกอบการปฏิบัติงาน ศูนย์บ่มเพาะผู้ประกอบการอาชีวศึกษา  สำนักมาตรฐานการอาชีวศึกษาและวิชาชีพ สำนักงานคณะกรรมการการอาชีวศึกษา กระทรวงศึกษาธิการ</dc:title>
  <dc:creator>User</dc:creator>
  <cp:lastModifiedBy>admin</cp:lastModifiedBy>
  <cp:revision>127</cp:revision>
  <dcterms:created xsi:type="dcterms:W3CDTF">2018-03-15T02:42:59Z</dcterms:created>
  <dcterms:modified xsi:type="dcterms:W3CDTF">2018-05-16T04:01:42Z</dcterms:modified>
</cp:coreProperties>
</file>