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07200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1422"/>
    <a:srgbClr val="E4D904"/>
    <a:srgbClr val="FF66CC"/>
    <a:srgbClr val="09162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style val="32"/>
  <c:chart>
    <c:title>
      <c:tx>
        <c:rich>
          <a:bodyPr/>
          <a:lstStyle/>
          <a:p>
            <a:pPr>
              <a:defRPr lang="en-US"/>
            </a:pPr>
            <a:r>
              <a:rPr lang="en-US" dirty="0"/>
              <a:t>N = </a:t>
            </a:r>
            <a:r>
              <a:rPr lang="en-US" dirty="0" smtClean="0"/>
              <a:t>202</a:t>
            </a:r>
          </a:p>
          <a:p>
            <a:pPr>
              <a:defRPr lang="en-US"/>
            </a:pPr>
            <a:r>
              <a:rPr lang="th-TH" dirty="0" smtClean="0"/>
              <a:t>หน่วย</a:t>
            </a:r>
            <a:r>
              <a:rPr lang="th-TH" baseline="0" dirty="0" smtClean="0"/>
              <a:t> </a:t>
            </a:r>
            <a:r>
              <a:rPr lang="en-US" baseline="0" dirty="0" smtClean="0"/>
              <a:t>%</a:t>
            </a:r>
            <a:r>
              <a:rPr lang="en-US" dirty="0" smtClean="0"/>
              <a:t> </a:t>
            </a:r>
            <a:endParaRPr lang="en-US" dirty="0"/>
          </a:p>
        </c:rich>
      </c:tx>
      <c:layout>
        <c:manualLayout>
          <c:xMode val="edge"/>
          <c:yMode val="edge"/>
          <c:x val="0.87140108267716543"/>
          <c:y val="8.7500000000000008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pre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th-TH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ทิปโก้</c:v>
                </c:pt>
                <c:pt idx="1">
                  <c:v>ถุงเท้าไทย</c:v>
                </c:pt>
                <c:pt idx="2">
                  <c:v>ซัมมิท</c:v>
                </c:pt>
                <c:pt idx="3">
                  <c:v>ดาสโก้</c:v>
                </c:pt>
                <c:pt idx="4">
                  <c:v>ทอผ้า</c:v>
                </c:pt>
                <c:pt idx="5">
                  <c:v>รวม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50</c:v>
                </c:pt>
                <c:pt idx="1">
                  <c:v>52</c:v>
                </c:pt>
                <c:pt idx="2">
                  <c:v>50</c:v>
                </c:pt>
                <c:pt idx="3">
                  <c:v>50</c:v>
                </c:pt>
                <c:pt idx="4">
                  <c:v>50</c:v>
                </c:pt>
                <c:pt idx="5">
                  <c:v>50.4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post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th-TH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ทิปโก้</c:v>
                </c:pt>
                <c:pt idx="1">
                  <c:v>ถุงเท้าไทย</c:v>
                </c:pt>
                <c:pt idx="2">
                  <c:v>ซัมมิท</c:v>
                </c:pt>
                <c:pt idx="3">
                  <c:v>ดาสโก้</c:v>
                </c:pt>
                <c:pt idx="4">
                  <c:v>ทอผ้า</c:v>
                </c:pt>
                <c:pt idx="5">
                  <c:v>รวม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100</c:v>
                </c:pt>
                <c:pt idx="1">
                  <c:v>96</c:v>
                </c:pt>
                <c:pt idx="2">
                  <c:v>98</c:v>
                </c:pt>
                <c:pt idx="3">
                  <c:v>90</c:v>
                </c:pt>
                <c:pt idx="4">
                  <c:v>82</c:v>
                </c:pt>
                <c:pt idx="5">
                  <c:v>93.2</c:v>
                </c:pt>
              </c:numCache>
            </c:numRef>
          </c:val>
        </c:ser>
        <c:dLbls>
          <c:showVal val="1"/>
        </c:dLbls>
        <c:overlap val="-25"/>
        <c:axId val="114593152"/>
        <c:axId val="114599040"/>
      </c:barChart>
      <c:catAx>
        <c:axId val="1145931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th-TH"/>
          </a:p>
        </c:txPr>
        <c:crossAx val="114599040"/>
        <c:crosses val="autoZero"/>
        <c:auto val="1"/>
        <c:lblAlgn val="ctr"/>
        <c:lblOffset val="100"/>
      </c:catAx>
      <c:valAx>
        <c:axId val="114599040"/>
        <c:scaling>
          <c:orientation val="minMax"/>
        </c:scaling>
        <c:delete val="1"/>
        <c:axPos val="l"/>
        <c:numFmt formatCode="General" sourceLinked="1"/>
        <c:tickLblPos val="nextTo"/>
        <c:crossAx val="11459315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th-TH"/>
        </a:p>
      </c:txPr>
    </c:legend>
    <c:plotVisOnly val="1"/>
    <c:dispBlanksAs val="gap"/>
  </c:chart>
  <c:txPr>
    <a:bodyPr/>
    <a:lstStyle/>
    <a:p>
      <a:pPr>
        <a:defRPr sz="1800" b="1">
          <a:solidFill>
            <a:schemeClr val="bg1"/>
          </a:solidFill>
          <a:latin typeface="TH SarabunPSK" panose="020B0500040200020003" pitchFamily="34" charset="-34"/>
          <a:cs typeface="TH SarabunPSK" panose="020B0500040200020003" pitchFamily="34" charset="-34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style val="32"/>
  <c:chart>
    <c:title>
      <c:tx>
        <c:rich>
          <a:bodyPr/>
          <a:lstStyle/>
          <a:p>
            <a:pPr>
              <a:defRPr lang="en-US"/>
            </a:pPr>
            <a:r>
              <a:rPr lang="en-US" dirty="0"/>
              <a:t>N = </a:t>
            </a:r>
            <a:r>
              <a:rPr lang="en-US" dirty="0" smtClean="0"/>
              <a:t>202</a:t>
            </a:r>
          </a:p>
          <a:p>
            <a:pPr>
              <a:defRPr lang="en-US"/>
            </a:pPr>
            <a:r>
              <a:rPr lang="th-TH" dirty="0" smtClean="0"/>
              <a:t>หน่วย</a:t>
            </a:r>
            <a:r>
              <a:rPr lang="th-TH" baseline="0" dirty="0" smtClean="0"/>
              <a:t> </a:t>
            </a:r>
            <a:r>
              <a:rPr lang="en-US" baseline="0" dirty="0" smtClean="0"/>
              <a:t>%</a:t>
            </a:r>
            <a:r>
              <a:rPr lang="en-US" dirty="0" smtClean="0"/>
              <a:t> </a:t>
            </a:r>
            <a:endParaRPr lang="en-US" dirty="0"/>
          </a:p>
        </c:rich>
      </c:tx>
      <c:layout>
        <c:manualLayout>
          <c:xMode val="edge"/>
          <c:yMode val="edge"/>
          <c:x val="0.87140108267716543"/>
          <c:y val="0.140625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หน่วย %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th-TH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ทิปโก้</c:v>
                </c:pt>
                <c:pt idx="1">
                  <c:v>ถุงเท้าไทย</c:v>
                </c:pt>
                <c:pt idx="2">
                  <c:v>ซัมมิท</c:v>
                </c:pt>
                <c:pt idx="3">
                  <c:v>ดาสโก้</c:v>
                </c:pt>
                <c:pt idx="4">
                  <c:v>ทอผ้า</c:v>
                </c:pt>
                <c:pt idx="5">
                  <c:v>รวม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51</c:v>
                </c:pt>
                <c:pt idx="1">
                  <c:v>44</c:v>
                </c:pt>
                <c:pt idx="2">
                  <c:v>65</c:v>
                </c:pt>
                <c:pt idx="3">
                  <c:v>68</c:v>
                </c:pt>
                <c:pt idx="4">
                  <c:v>44</c:v>
                </c:pt>
                <c:pt idx="5">
                  <c:v>54.4</c:v>
                </c:pt>
              </c:numCache>
            </c:numRef>
          </c:val>
        </c:ser>
        <c:dLbls>
          <c:showVal val="1"/>
        </c:dLbls>
        <c:overlap val="-25"/>
        <c:axId val="114691072"/>
        <c:axId val="114701056"/>
      </c:barChart>
      <c:catAx>
        <c:axId val="11469107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th-TH"/>
          </a:p>
        </c:txPr>
        <c:crossAx val="114701056"/>
        <c:crosses val="autoZero"/>
        <c:auto val="1"/>
        <c:lblAlgn val="ctr"/>
        <c:lblOffset val="100"/>
      </c:catAx>
      <c:valAx>
        <c:axId val="114701056"/>
        <c:scaling>
          <c:orientation val="minMax"/>
        </c:scaling>
        <c:delete val="1"/>
        <c:axPos val="l"/>
        <c:numFmt formatCode="General" sourceLinked="1"/>
        <c:tickLblPos val="nextTo"/>
        <c:crossAx val="1146910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="1">
          <a:solidFill>
            <a:schemeClr val="bg1"/>
          </a:solidFill>
          <a:latin typeface="TH SarabunPSK" panose="020B0500040200020003" pitchFamily="34" charset="-34"/>
          <a:cs typeface="TH SarabunPSK" panose="020B0500040200020003" pitchFamily="34" charset="-34"/>
        </a:defRPr>
      </a:pPr>
      <a:endParaRPr lang="th-TH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5905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9625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0075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11706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27096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06310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91141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55151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140943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392543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70308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2000">
              <a:srgbClr val="081422"/>
            </a:gs>
            <a:gs pos="60000">
              <a:schemeClr val="tx2">
                <a:lumMod val="75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56808-F9CE-441F-B5CF-F0BB3080E762}" type="datetimeFigureOut">
              <a:rPr lang="th-TH" smtClean="0"/>
              <a:pPr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5B524-0B82-4C0B-A84F-53F1166DDA2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45369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Big%20Bang!%20(&#3588;&#3621;&#3636;&#3611;&#3611;&#3619;&#3632;&#3585;&#3623;&#3604;%20&#3627;&#3633;&#3623;&#3586;&#3657;&#3629;%20&#3619;&#3641;&#3657;&#3592;&#3619;&#3636;&#3591;&#3605;&#3657;&#3629;&#3591;&#3621;&#3591;&#3617;&#3639;&#3629;&#3607;&#3635;).mp4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Big%20Bang!%20(&#3588;&#3621;&#3636;&#3611;&#3611;&#3619;&#3632;&#3585;&#3623;&#3604;%20&#3627;&#3633;&#3623;&#3586;&#3657;&#3629;%20&#3619;&#3641;&#3657;&#3592;&#3619;&#3636;&#3591;&#3605;&#3657;&#3629;&#3591;&#3621;&#3591;&#3617;&#3639;&#3629;&#3607;&#3635;).mp4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Big%20Bang!%20(&#3588;&#3621;&#3636;&#3611;&#3611;&#3619;&#3632;&#3585;&#3623;&#3604;%20&#3627;&#3633;&#3623;&#3586;&#3657;&#3629;%20&#3619;&#3641;&#3657;&#3592;&#3619;&#3636;&#3591;&#3605;&#3657;&#3629;&#3591;&#3621;&#3591;&#3617;&#3639;&#3629;&#3607;&#3635;).mp4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Big%20Bang!%20(&#3588;&#3621;&#3636;&#3611;&#3611;&#3619;&#3632;&#3585;&#3623;&#3604;%20&#3627;&#3633;&#3623;&#3586;&#3657;&#3629;%20&#3619;&#3641;&#3657;&#3592;&#3619;&#3636;&#3591;&#3605;&#3657;&#3629;&#3591;&#3621;&#3591;&#3617;&#3639;&#3629;&#3607;&#3635;)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Big%20Bang!%20(&#3588;&#3621;&#3636;&#3611;&#3611;&#3619;&#3632;&#3585;&#3623;&#3604;%20&#3627;&#3633;&#3623;&#3586;&#3657;&#3629;%20&#3619;&#3641;&#3657;&#3592;&#3619;&#3636;&#3591;&#3605;&#3657;&#3629;&#3591;&#3621;&#3591;&#3617;&#3639;&#3629;&#3607;&#3635;)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685801" y="1124744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BBL in FACTORY</a:t>
            </a:r>
            <a:endParaRPr lang="th-TH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Subtitle 2"/>
          <p:cNvSpPr>
            <a:spLocks noGrp="1"/>
          </p:cNvSpPr>
          <p:nvPr>
            <p:ph type="subTitle" idx="1"/>
          </p:nvPr>
        </p:nvSpPr>
        <p:spPr>
          <a:xfrm>
            <a:off x="395536" y="2852936"/>
            <a:ext cx="8424936" cy="2736304"/>
          </a:xfrm>
        </p:spPr>
        <p:txBody>
          <a:bodyPr>
            <a:noAutofit/>
          </a:bodyPr>
          <a:lstStyle/>
          <a:p>
            <a:r>
              <a:rPr lang="th-TH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การศึกษาวิจัยแนวทางการนำองค์ความรู้ด้านสมอง</a:t>
            </a:r>
          </a:p>
          <a:p>
            <a:r>
              <a:rPr lang="th-TH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ประยุกต์ใช้ในการพัฒนาทักษะฝีมือสำหรับพนักงานในภาคการผลิต</a:t>
            </a:r>
          </a:p>
          <a:p>
            <a:r>
              <a:rPr lang="th-TH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โดย</a:t>
            </a:r>
          </a:p>
          <a:p>
            <a:r>
              <a:rPr lang="th-TH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สำนักงานบริหารและพัฒนาองค์ความรู้ (องค์การมหาชน) </a:t>
            </a:r>
          </a:p>
          <a:p>
            <a:r>
              <a:rPr lang="th-TH" sz="2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และ สถาบันเพิ่มผลผลิตแห่งชาติ</a:t>
            </a:r>
          </a:p>
        </p:txBody>
      </p:sp>
      <p:sp>
        <p:nvSpPr>
          <p:cNvPr id="7" name="Rectangle 6"/>
          <p:cNvSpPr/>
          <p:nvPr/>
        </p:nvSpPr>
        <p:spPr>
          <a:xfrm>
            <a:off x="1" y="6453336"/>
            <a:ext cx="9144000" cy="4320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29" name="Picture 5" descr="G:\My Documents\My Pictures\ตรา สสอน\Originals\okmd_Eng_OKM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794" y="6453336"/>
            <a:ext cx="1462315" cy="43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710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496574" y="1228928"/>
            <a:ext cx="984689" cy="984689"/>
            <a:chOff x="1463486" y="2004371"/>
            <a:chExt cx="984689" cy="984689"/>
          </a:xfrm>
        </p:grpSpPr>
        <p:sp>
          <p:nvSpPr>
            <p:cNvPr id="9" name="Oval 8"/>
            <p:cNvSpPr/>
            <p:nvPr/>
          </p:nvSpPr>
          <p:spPr>
            <a:xfrm>
              <a:off x="1463486" y="2004371"/>
              <a:ext cx="984689" cy="984689"/>
            </a:xfrm>
            <a:prstGeom prst="ellipse">
              <a:avLst/>
            </a:prstGeom>
            <a:gradFill flip="none" rotWithShape="1">
              <a:gsLst>
                <a:gs pos="0">
                  <a:srgbClr val="104027">
                    <a:tint val="66000"/>
                    <a:satMod val="160000"/>
                  </a:srgbClr>
                </a:gs>
                <a:gs pos="50000">
                  <a:srgbClr val="104027">
                    <a:tint val="44500"/>
                    <a:satMod val="160000"/>
                  </a:srgbClr>
                </a:gs>
                <a:gs pos="100000">
                  <a:srgbClr val="104027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Oval 9">
              <a:hlinkClick r:id="rId2" action="ppaction://hlinkfile"/>
            </p:cNvPr>
            <p:cNvSpPr/>
            <p:nvPr/>
          </p:nvSpPr>
          <p:spPr>
            <a:xfrm>
              <a:off x="1589736" y="2132392"/>
              <a:ext cx="733428" cy="733428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425846" y="1336551"/>
            <a:ext cx="5602816" cy="7816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วัตถุประสงค์หลักการดำเนินงาน</a:t>
            </a:r>
            <a:endParaRPr lang="th-TH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" y="6453336"/>
            <a:ext cx="9144000" cy="4320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6" name="Picture 5" descr="G:\My Documents\My Pictures\ตรา สสอน\Originals\okmd_Eng_OKM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794" y="6453336"/>
            <a:ext cx="1462315" cy="43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7" y="2492896"/>
            <a:ext cx="7200801" cy="1901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เพื่อส่งเสริมและพัฒนาทักษะความสามารถในการเรียนรู้ของพนักงานภาคการผลิต โดยใช้ </a:t>
            </a:r>
            <a:r>
              <a:rPr lang="en-US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BBL </a:t>
            </a:r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นำไปสู่การเพิ่มผลิตภาพ (</a:t>
            </a:r>
            <a:r>
              <a:rPr lang="en-US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productivity)</a:t>
            </a:r>
            <a:endParaRPr lang="th-TH" sz="2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095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043608" y="1228928"/>
            <a:ext cx="984689" cy="984689"/>
            <a:chOff x="1463486" y="2004371"/>
            <a:chExt cx="984689" cy="984689"/>
          </a:xfrm>
        </p:grpSpPr>
        <p:sp>
          <p:nvSpPr>
            <p:cNvPr id="9" name="Oval 8"/>
            <p:cNvSpPr/>
            <p:nvPr/>
          </p:nvSpPr>
          <p:spPr>
            <a:xfrm>
              <a:off x="1463486" y="2004371"/>
              <a:ext cx="984689" cy="984689"/>
            </a:xfrm>
            <a:prstGeom prst="ellipse">
              <a:avLst/>
            </a:prstGeom>
            <a:gradFill flip="none" rotWithShape="1">
              <a:gsLst>
                <a:gs pos="0">
                  <a:srgbClr val="104027">
                    <a:tint val="66000"/>
                    <a:satMod val="160000"/>
                  </a:srgbClr>
                </a:gs>
                <a:gs pos="50000">
                  <a:srgbClr val="104027">
                    <a:tint val="44500"/>
                    <a:satMod val="160000"/>
                  </a:srgbClr>
                </a:gs>
                <a:gs pos="100000">
                  <a:srgbClr val="104027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Oval 9">
              <a:hlinkClick r:id="rId2" action="ppaction://hlinkfile"/>
            </p:cNvPr>
            <p:cNvSpPr/>
            <p:nvPr/>
          </p:nvSpPr>
          <p:spPr>
            <a:xfrm>
              <a:off x="1589736" y="2132392"/>
              <a:ext cx="733428" cy="733428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972880" y="1336551"/>
            <a:ext cx="6373861" cy="7816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/>
              </a:rPr>
              <a:t>สถานประกอบการที่เข้าร่วมโครงการ</a:t>
            </a:r>
            <a:endParaRPr lang="th-TH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" y="6453336"/>
            <a:ext cx="9144000" cy="4320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6" name="Picture 5" descr="G:\My Documents\My Pictures\ตรา สสอน\Originals\okmd_Eng_OKM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794" y="6453336"/>
            <a:ext cx="1462315" cy="43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61690" y="2492896"/>
            <a:ext cx="7643439" cy="31082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บริษัท ซัม</a:t>
            </a:r>
            <a:r>
              <a:rPr lang="th-TH" sz="27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มิท</a:t>
            </a:r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7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อิเล็คทรอนิค</a:t>
            </a:r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คอมโพ</a:t>
            </a:r>
            <a:r>
              <a:rPr lang="th-TH" sz="27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เน้นท์</a:t>
            </a:r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จำกัด</a:t>
            </a:r>
          </a:p>
          <a:p>
            <a:pPr marL="514350" indent="-514350">
              <a:buAutoNum type="arabicPeriod"/>
            </a:pPr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บริษัท </a:t>
            </a:r>
            <a:r>
              <a:rPr lang="th-TH" sz="27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ดาส</a:t>
            </a:r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โก้ จำกัด</a:t>
            </a:r>
          </a:p>
          <a:p>
            <a:pPr marL="514350" indent="-514350">
              <a:buAutoNum type="arabicPeriod"/>
            </a:pPr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บริษัท ถุงเท้าไทย จำกัด</a:t>
            </a:r>
          </a:p>
          <a:p>
            <a:pPr marL="514350" indent="-514350">
              <a:buAutoNum type="arabicPeriod"/>
            </a:pPr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บริษัท ทิปโก้</a:t>
            </a:r>
            <a:r>
              <a:rPr lang="th-TH" sz="27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ฟูดส์</a:t>
            </a:r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จำกัด (มหาชน) </a:t>
            </a:r>
          </a:p>
          <a:p>
            <a:pPr marL="514350" indent="-514350">
              <a:buAutoNum type="arabicPeriod"/>
            </a:pPr>
            <a:r>
              <a:rPr lang="th-TH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บริษัท โรงงานทอผ้ากรุงเทพ จำกัด </a:t>
            </a:r>
            <a:endParaRPr lang="th-TH" sz="2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866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371563" y="659154"/>
            <a:ext cx="984689" cy="984689"/>
            <a:chOff x="1463486" y="2004371"/>
            <a:chExt cx="984689" cy="984689"/>
          </a:xfrm>
        </p:grpSpPr>
        <p:sp>
          <p:nvSpPr>
            <p:cNvPr id="9" name="Oval 8"/>
            <p:cNvSpPr/>
            <p:nvPr/>
          </p:nvSpPr>
          <p:spPr>
            <a:xfrm>
              <a:off x="1463486" y="2004371"/>
              <a:ext cx="984689" cy="984689"/>
            </a:xfrm>
            <a:prstGeom prst="ellipse">
              <a:avLst/>
            </a:prstGeom>
            <a:gradFill flip="none" rotWithShape="1">
              <a:gsLst>
                <a:gs pos="0">
                  <a:srgbClr val="104027">
                    <a:tint val="66000"/>
                    <a:satMod val="160000"/>
                  </a:srgbClr>
                </a:gs>
                <a:gs pos="50000">
                  <a:srgbClr val="104027">
                    <a:tint val="44500"/>
                    <a:satMod val="160000"/>
                  </a:srgbClr>
                </a:gs>
                <a:gs pos="100000">
                  <a:srgbClr val="104027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Oval 9">
              <a:hlinkClick r:id="rId2" action="ppaction://hlinkfile"/>
            </p:cNvPr>
            <p:cNvSpPr/>
            <p:nvPr/>
          </p:nvSpPr>
          <p:spPr>
            <a:xfrm>
              <a:off x="1589736" y="2132392"/>
              <a:ext cx="733428" cy="733428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300835" y="766777"/>
            <a:ext cx="3810659" cy="7816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ทักษะในสายการผลิต</a:t>
            </a:r>
            <a:endParaRPr lang="th-TH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" y="6453336"/>
            <a:ext cx="9144000" cy="4320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6" name="Picture 5" descr="G:\My Documents\My Pictures\ตรา สสอน\Originals\okmd_Eng_OKM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794" y="6453336"/>
            <a:ext cx="1462315" cy="43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29606265"/>
              </p:ext>
            </p:extLst>
          </p:nvPr>
        </p:nvGraphicFramePr>
        <p:xfrm>
          <a:off x="269776" y="1988840"/>
          <a:ext cx="8604449" cy="237744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4233360"/>
                <a:gridCol w="4371089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บริษัท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SKILLS</a:t>
                      </a:r>
                      <a:endParaRPr lang="th-TH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ซัม</a:t>
                      </a:r>
                      <a:r>
                        <a:rPr lang="th-TH" sz="2000" b="1" dirty="0" err="1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มิท</a:t>
                      </a:r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b="1" dirty="0" err="1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อิเล็คทรอนิค</a:t>
                      </a:r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คอมโพ</a:t>
                      </a:r>
                      <a:r>
                        <a:rPr lang="th-TH" sz="2000" b="1" dirty="0" err="1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เน้นท์</a:t>
                      </a:r>
                      <a:endParaRPr lang="th-TH" sz="20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งาน</a:t>
                      </a:r>
                      <a:r>
                        <a:rPr lang="th-TH" sz="2000" b="1" baseline="0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Mounting </a:t>
                      </a:r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แผงวงจรอิเล็คทรอนิกส์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err="1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ดาส</a:t>
                      </a:r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โก้</a:t>
                      </a:r>
                      <a:endParaRPr lang="th-TH" sz="20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งานการกุ๊น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ถุงเท้าไทย</a:t>
                      </a:r>
                      <a:endParaRPr lang="th-TH" sz="20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งาน</a:t>
                      </a:r>
                      <a:r>
                        <a:rPr lang="th-TH" sz="2000" b="1" dirty="0" err="1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ซ่อมโล</a:t>
                      </a:r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โก้ถุงเท้า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ทิปโก้</a:t>
                      </a:r>
                      <a:r>
                        <a:rPr lang="th-TH" sz="2000" b="1" dirty="0" err="1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ฟูดส์</a:t>
                      </a:r>
                      <a:endParaRPr lang="th-TH" sz="20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งานตัดแต่งจิกตาสับปะรด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โรงงานทอผ้ากรุงเทพ</a:t>
                      </a:r>
                      <a:endParaRPr lang="th-TH" sz="20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งานเปลี่ยนฝ้ายแผนกปั่น</a:t>
                      </a:r>
                      <a:endParaRPr lang="th-TH" sz="20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7079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683568" y="659154"/>
            <a:ext cx="984689" cy="984689"/>
            <a:chOff x="1463486" y="2004371"/>
            <a:chExt cx="984689" cy="984689"/>
          </a:xfrm>
        </p:grpSpPr>
        <p:sp>
          <p:nvSpPr>
            <p:cNvPr id="9" name="Oval 8"/>
            <p:cNvSpPr/>
            <p:nvPr/>
          </p:nvSpPr>
          <p:spPr>
            <a:xfrm>
              <a:off x="1463486" y="2004371"/>
              <a:ext cx="984689" cy="984689"/>
            </a:xfrm>
            <a:prstGeom prst="ellipse">
              <a:avLst/>
            </a:prstGeom>
            <a:gradFill flip="none" rotWithShape="1">
              <a:gsLst>
                <a:gs pos="0">
                  <a:srgbClr val="104027">
                    <a:tint val="66000"/>
                    <a:satMod val="160000"/>
                  </a:srgbClr>
                </a:gs>
                <a:gs pos="50000">
                  <a:srgbClr val="104027">
                    <a:tint val="44500"/>
                    <a:satMod val="160000"/>
                  </a:srgbClr>
                </a:gs>
                <a:gs pos="100000">
                  <a:srgbClr val="104027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Oval 9">
              <a:hlinkClick r:id="rId2" action="ppaction://hlinkfile"/>
            </p:cNvPr>
            <p:cNvSpPr/>
            <p:nvPr/>
          </p:nvSpPr>
          <p:spPr>
            <a:xfrm>
              <a:off x="1589736" y="2132392"/>
              <a:ext cx="733428" cy="733428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612840" y="766777"/>
            <a:ext cx="6867586" cy="6955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ผลที่เกิดขึ้น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การบรรลุเป้าหมายการสอนงาน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" y="6453336"/>
            <a:ext cx="9144000" cy="4320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6" name="Picture 5" descr="G:\My Documents\My Pictures\ตรา สสอน\Originals\okmd_Eng_OKM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794" y="6453336"/>
            <a:ext cx="1462315" cy="43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4136402624"/>
              </p:ext>
            </p:extLst>
          </p:nvPr>
        </p:nvGraphicFramePr>
        <p:xfrm>
          <a:off x="1524001" y="177281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47626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683568" y="659154"/>
            <a:ext cx="984689" cy="984689"/>
            <a:chOff x="1463486" y="2004371"/>
            <a:chExt cx="984689" cy="984689"/>
          </a:xfrm>
        </p:grpSpPr>
        <p:sp>
          <p:nvSpPr>
            <p:cNvPr id="9" name="Oval 8"/>
            <p:cNvSpPr/>
            <p:nvPr/>
          </p:nvSpPr>
          <p:spPr>
            <a:xfrm>
              <a:off x="1463486" y="2004371"/>
              <a:ext cx="984689" cy="984689"/>
            </a:xfrm>
            <a:prstGeom prst="ellipse">
              <a:avLst/>
            </a:prstGeom>
            <a:gradFill flip="none" rotWithShape="1">
              <a:gsLst>
                <a:gs pos="0">
                  <a:srgbClr val="104027">
                    <a:tint val="66000"/>
                    <a:satMod val="160000"/>
                  </a:srgbClr>
                </a:gs>
                <a:gs pos="50000">
                  <a:srgbClr val="104027">
                    <a:tint val="44500"/>
                    <a:satMod val="160000"/>
                  </a:srgbClr>
                </a:gs>
                <a:gs pos="100000">
                  <a:srgbClr val="104027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Oval 9">
              <a:hlinkClick r:id="rId2" action="ppaction://hlinkfile"/>
            </p:cNvPr>
            <p:cNvSpPr/>
            <p:nvPr/>
          </p:nvSpPr>
          <p:spPr>
            <a:xfrm>
              <a:off x="1589736" y="2132392"/>
              <a:ext cx="733428" cy="733428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612840" y="766777"/>
            <a:ext cx="6067954" cy="1126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ผลที่เกิดขึ้น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ระดับผลิตภาพที่เพิ่มขึ้น </a:t>
            </a:r>
            <a:endParaRPr lang="en-US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(Productivity Growth)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" y="6453336"/>
            <a:ext cx="9144000" cy="4320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6" name="Picture 5" descr="G:\My Documents\My Pictures\ตรา สสอน\Originals\okmd_Eng_OKM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0794" y="6453336"/>
            <a:ext cx="1462315" cy="432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4154021882"/>
              </p:ext>
            </p:extLst>
          </p:nvPr>
        </p:nvGraphicFramePr>
        <p:xfrm>
          <a:off x="1533231" y="206084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32541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184</Words>
  <Application>Microsoft Office PowerPoint</Application>
  <PresentationFormat>นำเสนอทางหน้าจอ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Office Theme</vt:lpstr>
      <vt:lpstr>BBL in FACTORY</vt:lpstr>
      <vt:lpstr>ภาพนิ่ง 2</vt:lpstr>
      <vt:lpstr>ภาพนิ่ง 3</vt:lpstr>
      <vt:lpstr>ภาพนิ่ง 4</vt:lpstr>
      <vt:lpstr>ภาพนิ่ง 5</vt:lpstr>
      <vt:lpstr>ภาพนิ่ง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ยุทธศาสตร์ขับเคลื่อนงานจัดการเรียนรู้ตามหลักการพัฒนาสมอง (BBL)</dc:title>
  <dc:creator>Somkit Wongmark</dc:creator>
  <cp:lastModifiedBy>HMT</cp:lastModifiedBy>
  <cp:revision>33</cp:revision>
  <cp:lastPrinted>2015-08-19T10:18:48Z</cp:lastPrinted>
  <dcterms:created xsi:type="dcterms:W3CDTF">2015-08-19T04:10:55Z</dcterms:created>
  <dcterms:modified xsi:type="dcterms:W3CDTF">2016-04-24T02:12:03Z</dcterms:modified>
</cp:coreProperties>
</file>